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handoutMasterIdLst>
    <p:handoutMasterId r:id="rId146"/>
  </p:handoutMasterIdLst>
  <p:sldIdLst>
    <p:sldId id="313" r:id="rId2"/>
    <p:sldId id="426" r:id="rId3"/>
    <p:sldId id="561" r:id="rId4"/>
    <p:sldId id="520" r:id="rId5"/>
    <p:sldId id="562" r:id="rId6"/>
    <p:sldId id="542" r:id="rId7"/>
    <p:sldId id="543" r:id="rId8"/>
    <p:sldId id="544" r:id="rId9"/>
    <p:sldId id="637" r:id="rId10"/>
    <p:sldId id="638" r:id="rId11"/>
    <p:sldId id="522" r:id="rId12"/>
    <p:sldId id="434" r:id="rId13"/>
    <p:sldId id="563" r:id="rId14"/>
    <p:sldId id="521" r:id="rId15"/>
    <p:sldId id="435" r:id="rId16"/>
    <p:sldId id="437" r:id="rId17"/>
    <p:sldId id="553" r:id="rId18"/>
    <p:sldId id="555" r:id="rId19"/>
    <p:sldId id="556" r:id="rId20"/>
    <p:sldId id="557" r:id="rId21"/>
    <p:sldId id="439" r:id="rId22"/>
    <p:sldId id="440" r:id="rId23"/>
    <p:sldId id="545" r:id="rId24"/>
    <p:sldId id="558" r:id="rId25"/>
    <p:sldId id="442" r:id="rId26"/>
    <p:sldId id="564" r:id="rId27"/>
    <p:sldId id="443" r:id="rId28"/>
    <p:sldId id="546" r:id="rId29"/>
    <p:sldId id="565" r:id="rId30"/>
    <p:sldId id="566" r:id="rId31"/>
    <p:sldId id="445" r:id="rId32"/>
    <p:sldId id="446" r:id="rId33"/>
    <p:sldId id="447" r:id="rId34"/>
    <p:sldId id="448" r:id="rId35"/>
    <p:sldId id="450" r:id="rId36"/>
    <p:sldId id="451" r:id="rId37"/>
    <p:sldId id="567" r:id="rId38"/>
    <p:sldId id="452" r:id="rId39"/>
    <p:sldId id="454" r:id="rId40"/>
    <p:sldId id="568" r:id="rId41"/>
    <p:sldId id="569" r:id="rId42"/>
    <p:sldId id="571" r:id="rId43"/>
    <p:sldId id="572" r:id="rId44"/>
    <p:sldId id="573" r:id="rId45"/>
    <p:sldId id="574" r:id="rId46"/>
    <p:sldId id="453" r:id="rId47"/>
    <p:sldId id="460" r:id="rId48"/>
    <p:sldId id="461" r:id="rId49"/>
    <p:sldId id="462" r:id="rId50"/>
    <p:sldId id="463" r:id="rId51"/>
    <p:sldId id="465" r:id="rId52"/>
    <p:sldId id="464" r:id="rId53"/>
    <p:sldId id="559" r:id="rId54"/>
    <p:sldId id="632" r:id="rId55"/>
    <p:sldId id="633" r:id="rId56"/>
    <p:sldId id="467" r:id="rId57"/>
    <p:sldId id="468" r:id="rId58"/>
    <p:sldId id="560" r:id="rId59"/>
    <p:sldId id="576" r:id="rId60"/>
    <p:sldId id="575" r:id="rId61"/>
    <p:sldId id="470" r:id="rId62"/>
    <p:sldId id="473" r:id="rId63"/>
    <p:sldId id="577" r:id="rId64"/>
    <p:sldId id="471" r:id="rId65"/>
    <p:sldId id="476" r:id="rId66"/>
    <p:sldId id="472" r:id="rId67"/>
    <p:sldId id="477" r:id="rId68"/>
    <p:sldId id="578" r:id="rId69"/>
    <p:sldId id="579" r:id="rId70"/>
    <p:sldId id="580" r:id="rId71"/>
    <p:sldId id="581" r:id="rId72"/>
    <p:sldId id="582" r:id="rId73"/>
    <p:sldId id="583" r:id="rId74"/>
    <p:sldId id="478" r:id="rId75"/>
    <p:sldId id="584" r:id="rId76"/>
    <p:sldId id="585" r:id="rId77"/>
    <p:sldId id="586" r:id="rId78"/>
    <p:sldId id="587" r:id="rId79"/>
    <p:sldId id="588" r:id="rId80"/>
    <p:sldId id="589" r:id="rId81"/>
    <p:sldId id="590" r:id="rId82"/>
    <p:sldId id="591" r:id="rId83"/>
    <p:sldId id="539" r:id="rId84"/>
    <p:sldId id="482" r:id="rId85"/>
    <p:sldId id="483" r:id="rId86"/>
    <p:sldId id="592" r:id="rId87"/>
    <p:sldId id="491" r:id="rId88"/>
    <p:sldId id="631" r:id="rId89"/>
    <p:sldId id="531" r:id="rId90"/>
    <p:sldId id="595" r:id="rId91"/>
    <p:sldId id="485" r:id="rId92"/>
    <p:sldId id="597" r:id="rId93"/>
    <p:sldId id="486" r:id="rId94"/>
    <p:sldId id="487" r:id="rId95"/>
    <p:sldId id="604" r:id="rId96"/>
    <p:sldId id="494" r:id="rId97"/>
    <p:sldId id="634" r:id="rId98"/>
    <p:sldId id="525" r:id="rId99"/>
    <p:sldId id="527" r:id="rId100"/>
    <p:sldId id="526" r:id="rId101"/>
    <p:sldId id="528" r:id="rId102"/>
    <p:sldId id="529" r:id="rId103"/>
    <p:sldId id="530" r:id="rId104"/>
    <p:sldId id="640" r:id="rId105"/>
    <p:sldId id="635" r:id="rId106"/>
    <p:sldId id="495" r:id="rId107"/>
    <p:sldId id="600" r:id="rId108"/>
    <p:sldId id="534" r:id="rId109"/>
    <p:sldId id="605" r:id="rId110"/>
    <p:sldId id="606" r:id="rId111"/>
    <p:sldId id="607" r:id="rId112"/>
    <p:sldId id="608" r:id="rId113"/>
    <p:sldId id="609" r:id="rId114"/>
    <p:sldId id="497" r:id="rId115"/>
    <p:sldId id="610" r:id="rId116"/>
    <p:sldId id="611" r:id="rId117"/>
    <p:sldId id="499" r:id="rId118"/>
    <p:sldId id="636" r:id="rId119"/>
    <p:sldId id="500" r:id="rId120"/>
    <p:sldId id="550" r:id="rId121"/>
    <p:sldId id="502" r:id="rId122"/>
    <p:sldId id="613" r:id="rId123"/>
    <p:sldId id="614" r:id="rId124"/>
    <p:sldId id="615" r:id="rId125"/>
    <p:sldId id="616" r:id="rId126"/>
    <p:sldId id="617" r:id="rId127"/>
    <p:sldId id="618" r:id="rId128"/>
    <p:sldId id="619" r:id="rId129"/>
    <p:sldId id="620" r:id="rId130"/>
    <p:sldId id="622" r:id="rId131"/>
    <p:sldId id="623" r:id="rId132"/>
    <p:sldId id="624" r:id="rId133"/>
    <p:sldId id="625" r:id="rId134"/>
    <p:sldId id="626" r:id="rId135"/>
    <p:sldId id="513" r:id="rId136"/>
    <p:sldId id="627" r:id="rId137"/>
    <p:sldId id="628" r:id="rId138"/>
    <p:sldId id="629" r:id="rId139"/>
    <p:sldId id="516" r:id="rId140"/>
    <p:sldId id="517" r:id="rId141"/>
    <p:sldId id="518" r:id="rId142"/>
    <p:sldId id="519" r:id="rId143"/>
    <p:sldId id="523" r:id="rId144"/>
    <p:sldId id="630" r:id="rId145"/>
  </p:sldIdLst>
  <p:sldSz cx="9144000" cy="6858000" type="screen4x3"/>
  <p:notesSz cx="9928225"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F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7" d="100"/>
          <a:sy n="107" d="100"/>
        </p:scale>
        <p:origin x="-84" y="-13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34" y="-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623698" y="0"/>
            <a:ext cx="4302231" cy="339884"/>
          </a:xfrm>
          <a:prstGeom prst="rect">
            <a:avLst/>
          </a:prstGeom>
        </p:spPr>
        <p:txBody>
          <a:bodyPr vert="horz" lIns="91440" tIns="45720" rIns="91440" bIns="45720" rtlCol="0"/>
          <a:lstStyle>
            <a:lvl1pPr algn="r">
              <a:defRPr sz="1200"/>
            </a:lvl1pPr>
          </a:lstStyle>
          <a:p>
            <a:fld id="{8606E9E0-23BC-49C3-AAA5-93B77D2AA0D0}" type="datetimeFigureOut">
              <a:rPr lang="ru-RU" smtClean="0"/>
              <a:pPr/>
              <a:t>11.11.2016</a:t>
            </a:fld>
            <a:endParaRPr lang="ru-RU"/>
          </a:p>
        </p:txBody>
      </p:sp>
      <p:sp>
        <p:nvSpPr>
          <p:cNvPr id="4" name="Нижний колонтитул 3"/>
          <p:cNvSpPr>
            <a:spLocks noGrp="1"/>
          </p:cNvSpPr>
          <p:nvPr>
            <p:ph type="ftr" sz="quarter" idx="2"/>
          </p:nvPr>
        </p:nvSpPr>
        <p:spPr>
          <a:xfrm>
            <a:off x="1" y="6456612"/>
            <a:ext cx="4302231" cy="33988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623698" y="6456612"/>
            <a:ext cx="4302231" cy="339884"/>
          </a:xfrm>
          <a:prstGeom prst="rect">
            <a:avLst/>
          </a:prstGeom>
        </p:spPr>
        <p:txBody>
          <a:bodyPr vert="horz" lIns="91440" tIns="45720" rIns="91440" bIns="45720" rtlCol="0" anchor="b"/>
          <a:lstStyle>
            <a:lvl1pPr algn="r">
              <a:defRPr sz="1200"/>
            </a:lvl1pPr>
          </a:lstStyle>
          <a:p>
            <a:fld id="{8A19A024-2986-4768-9FC3-4373DE10D499}" type="slidenum">
              <a:rPr lang="ru-RU" smtClean="0"/>
              <a:pPr/>
              <a:t>‹#›</a:t>
            </a:fld>
            <a:endParaRPr lang="ru-RU"/>
          </a:p>
        </p:txBody>
      </p:sp>
    </p:spTree>
    <p:extLst>
      <p:ext uri="{BB962C8B-B14F-4D97-AF65-F5344CB8AC3E}">
        <p14:creationId xmlns:p14="http://schemas.microsoft.com/office/powerpoint/2010/main" val="180977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Прямоугольник 9"/>
          <p:cNvSpPr/>
          <p:nvPr userDrawn="1"/>
        </p:nvSpPr>
        <p:spPr>
          <a:xfrm>
            <a:off x="0" y="6309320"/>
            <a:ext cx="9144000" cy="548680"/>
          </a:xfrm>
          <a:prstGeom prst="rect">
            <a:avLst/>
          </a:prstGeom>
          <a:blipFill dpi="0" rotWithShape="1">
            <a:blip r:embed="rId2" cstate="print">
              <a:alphaModFix amt="66000"/>
            </a:blip>
            <a:srcRect/>
            <a:stretch>
              <a:fillRect/>
            </a:stretch>
          </a:bli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p>
        </p:txBody>
      </p:sp>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userDrawn="1"/>
        </p:nvSpPr>
        <p:spPr>
          <a:xfrm>
            <a:off x="0" y="0"/>
            <a:ext cx="9144000" cy="620688"/>
          </a:xfrm>
          <a:prstGeom prst="rect">
            <a:avLst/>
          </a:prstGeom>
          <a:blipFill dpi="0" rotWithShape="1">
            <a:blip r:embed="rId2" cstate="print">
              <a:alphaModFix amt="64000"/>
            </a:blip>
            <a:srcRect/>
            <a:stretch>
              <a:fillRect/>
            </a:stretch>
          </a:bli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latin typeface="+mj-lt"/>
            </a:endParaRPr>
          </a:p>
        </p:txBody>
      </p:sp>
      <p:pic>
        <p:nvPicPr>
          <p:cNvPr id="8" name="Picture 2" descr="E:\_Разные проекты\Rcoi new\design\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54887" y="6323037"/>
            <a:ext cx="16843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0" y="6309320"/>
            <a:ext cx="7872413" cy="506413"/>
          </a:xfrm>
          <a:prstGeom prst="rect">
            <a:avLst/>
          </a:prstGeom>
          <a:noFill/>
        </p:spPr>
        <p:txBody>
          <a:bodyPr lIns="104287" tIns="52144" rIns="104287" bIns="52144">
            <a:spAutoFit/>
          </a:bodyPr>
          <a:lstStyle/>
          <a:p>
            <a:pPr fontAlgn="auto">
              <a:spcBef>
                <a:spcPts val="0"/>
              </a:spcBef>
              <a:spcAft>
                <a:spcPts val="0"/>
              </a:spcAft>
              <a:defRPr/>
            </a:pPr>
            <a:r>
              <a:rPr lang="ru-RU" sz="1300" dirty="0">
                <a:solidFill>
                  <a:schemeClr val="tx2">
                    <a:lumMod val="75000"/>
                  </a:schemeClr>
                </a:solidFill>
                <a:latin typeface="Times New Roman" pitchFamily="18" charset="0"/>
                <a:cs typeface="Times New Roman" pitchFamily="18" charset="0"/>
              </a:rPr>
              <a:t>Региональный центр обработки информации</a:t>
            </a:r>
            <a:r>
              <a:rPr lang="en-US" sz="1300" dirty="0">
                <a:solidFill>
                  <a:schemeClr val="tx2">
                    <a:lumMod val="75000"/>
                  </a:schemeClr>
                </a:solidFill>
                <a:latin typeface="Times New Roman" pitchFamily="18" charset="0"/>
                <a:cs typeface="Times New Roman" pitchFamily="18" charset="0"/>
              </a:rPr>
              <a:t> </a:t>
            </a:r>
            <a:r>
              <a:rPr lang="ru-RU" sz="1300" dirty="0">
                <a:solidFill>
                  <a:schemeClr val="tx2">
                    <a:lumMod val="75000"/>
                  </a:schemeClr>
                </a:solidFill>
                <a:latin typeface="Times New Roman" pitchFamily="18" charset="0"/>
                <a:cs typeface="Times New Roman" pitchFamily="18" charset="0"/>
              </a:rPr>
              <a:t>ГБОУ ВО МО «Академия социального управления» </a:t>
            </a:r>
            <a:br>
              <a:rPr lang="ru-RU" sz="1300" dirty="0">
                <a:solidFill>
                  <a:schemeClr val="tx2">
                    <a:lumMod val="75000"/>
                  </a:schemeClr>
                </a:solidFill>
                <a:latin typeface="Times New Roman" pitchFamily="18" charset="0"/>
                <a:cs typeface="Times New Roman" pitchFamily="18" charset="0"/>
              </a:rPr>
            </a:br>
            <a:r>
              <a:rPr lang="en-US" sz="1300" dirty="0">
                <a:solidFill>
                  <a:schemeClr val="tx2">
                    <a:lumMod val="75000"/>
                  </a:schemeClr>
                </a:solidFill>
                <a:latin typeface="Times New Roman" pitchFamily="18" charset="0"/>
                <a:cs typeface="Times New Roman" pitchFamily="18" charset="0"/>
              </a:rPr>
              <a:t>8 (499) 940-10-24 www.rcoi.net</a:t>
            </a:r>
            <a:endParaRPr lang="ru-RU" sz="1300" dirty="0">
              <a:solidFill>
                <a:schemeClr val="tx2">
                  <a:lumMod val="75000"/>
                </a:schemeClr>
              </a:solidFill>
              <a:latin typeface="Times New Roman" pitchFamily="18" charset="0"/>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lstStyle>
            <a:lvl1pPr>
              <a:defRPr>
                <a:latin typeface="Times New Roman" pitchFamily="18" charset="0"/>
                <a:cs typeface="Times New Roman" pitchFamily="18" charset="0"/>
              </a:defRPr>
            </a:lvl1pPr>
          </a:lstStyle>
          <a:p>
            <a:r>
              <a:rPr lang="ru-RU" dirty="0"/>
              <a:t>Образец заголовка</a:t>
            </a:r>
          </a:p>
        </p:txBody>
      </p:sp>
      <p:sp>
        <p:nvSpPr>
          <p:cNvPr id="3" name="Содержимое 2"/>
          <p:cNvSpPr>
            <a:spLocks noGrp="1"/>
          </p:cNvSpPr>
          <p:nvPr>
            <p:ph idx="1"/>
          </p:nvPr>
        </p:nvSpPr>
        <p:spPr>
          <a:xfrm>
            <a:off x="457200" y="908720"/>
            <a:ext cx="8229600" cy="5217443"/>
          </a:xfrm>
        </p:spPr>
        <p:txBody>
          <a:bodyPr/>
          <a:lstStyle>
            <a:lvl1pPr marL="0" indent="447675" algn="just">
              <a:buNone/>
              <a:defRPr>
                <a:latin typeface="Times New Roman" pitchFamily="18" charset="0"/>
                <a:cs typeface="Times New Roman" pitchFamily="18" charset="0"/>
              </a:defRPr>
            </a:lvl1pPr>
            <a:lvl2pPr marL="0" indent="447675" algn="just">
              <a:buNone/>
              <a:defRPr>
                <a:latin typeface="Times New Roman" pitchFamily="18" charset="0"/>
                <a:cs typeface="Times New Roman" pitchFamily="18" charset="0"/>
              </a:defRPr>
            </a:lvl2pPr>
            <a:lvl3pPr marL="0" indent="447675" algn="just">
              <a:buNone/>
              <a:defRPr>
                <a:latin typeface="Times New Roman" pitchFamily="18" charset="0"/>
                <a:cs typeface="Times New Roman" pitchFamily="18" charset="0"/>
              </a:defRPr>
            </a:lvl3pPr>
            <a:lvl4pPr marL="0" indent="447675" algn="just">
              <a:buNone/>
              <a:defRPr>
                <a:latin typeface="Times New Roman" pitchFamily="18" charset="0"/>
                <a:cs typeface="Times New Roman" pitchFamily="18" charset="0"/>
              </a:defRPr>
            </a:lvl4pPr>
            <a:lvl5pPr marL="0" indent="447675" algn="just">
              <a:buNone/>
              <a:defRPr>
                <a:latin typeface="Times New Roman" pitchFamily="18" charset="0"/>
                <a:cs typeface="Times New Roman" pitchFamily="18"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userDrawn="1"/>
        </p:nvSpPr>
        <p:spPr>
          <a:xfrm>
            <a:off x="0" y="6309320"/>
            <a:ext cx="9144000" cy="548680"/>
          </a:xfrm>
          <a:prstGeom prst="rect">
            <a:avLst/>
          </a:prstGeom>
          <a:blipFill dpi="0" rotWithShape="1">
            <a:blip r:embed="rId2" cstate="print">
              <a:alphaModFix amt="66000"/>
            </a:blip>
            <a:srcRect/>
            <a:stretch>
              <a:fillRect/>
            </a:stretch>
          </a:bli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p>
        </p:txBody>
      </p:sp>
      <p:sp>
        <p:nvSpPr>
          <p:cNvPr id="8" name="Прямоугольник 7"/>
          <p:cNvSpPr/>
          <p:nvPr userDrawn="1"/>
        </p:nvSpPr>
        <p:spPr>
          <a:xfrm>
            <a:off x="0" y="-27384"/>
            <a:ext cx="9144000" cy="620688"/>
          </a:xfrm>
          <a:prstGeom prst="rect">
            <a:avLst/>
          </a:prstGeom>
          <a:blipFill dpi="0" rotWithShape="1">
            <a:blip r:embed="rId2" cstate="print">
              <a:alphaModFix amt="64000"/>
            </a:blip>
            <a:srcRect/>
            <a:stretch>
              <a:fillRect/>
            </a:stretch>
          </a:bli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latin typeface="Times New Roman" pitchFamily="18" charset="0"/>
              <a:cs typeface="Times New Roman" pitchFamily="18" charset="0"/>
            </a:endParaRPr>
          </a:p>
        </p:txBody>
      </p:sp>
      <p:pic>
        <p:nvPicPr>
          <p:cNvPr id="9" name="Picture 2" descr="E:\_Разные проекты\Rcoi new\design\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54887" y="6323037"/>
            <a:ext cx="16843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0" y="6309320"/>
            <a:ext cx="7872413" cy="506413"/>
          </a:xfrm>
          <a:prstGeom prst="rect">
            <a:avLst/>
          </a:prstGeom>
          <a:noFill/>
        </p:spPr>
        <p:txBody>
          <a:bodyPr lIns="104287" tIns="52144" rIns="104287" bIns="52144">
            <a:spAutoFit/>
          </a:bodyPr>
          <a:lstStyle/>
          <a:p>
            <a:pPr fontAlgn="auto">
              <a:spcBef>
                <a:spcPts val="0"/>
              </a:spcBef>
              <a:spcAft>
                <a:spcPts val="0"/>
              </a:spcAft>
              <a:defRPr/>
            </a:pPr>
            <a:r>
              <a:rPr lang="ru-RU" sz="1300" dirty="0">
                <a:solidFill>
                  <a:schemeClr val="tx2">
                    <a:lumMod val="75000"/>
                  </a:schemeClr>
                </a:solidFill>
                <a:latin typeface="Times New Roman" pitchFamily="18" charset="0"/>
                <a:cs typeface="Times New Roman" pitchFamily="18" charset="0"/>
              </a:rPr>
              <a:t>Региональный центр обработки информации</a:t>
            </a:r>
            <a:r>
              <a:rPr lang="en-US" sz="1300" dirty="0">
                <a:solidFill>
                  <a:schemeClr val="tx2">
                    <a:lumMod val="75000"/>
                  </a:schemeClr>
                </a:solidFill>
                <a:latin typeface="Times New Roman" pitchFamily="18" charset="0"/>
                <a:cs typeface="Times New Roman" pitchFamily="18" charset="0"/>
              </a:rPr>
              <a:t> </a:t>
            </a:r>
            <a:r>
              <a:rPr lang="ru-RU" sz="1300" dirty="0">
                <a:solidFill>
                  <a:schemeClr val="tx2">
                    <a:lumMod val="75000"/>
                  </a:schemeClr>
                </a:solidFill>
                <a:latin typeface="Times New Roman" pitchFamily="18" charset="0"/>
                <a:cs typeface="Times New Roman" pitchFamily="18" charset="0"/>
              </a:rPr>
              <a:t>ГБОУ ВО МО «Академия социального управления» </a:t>
            </a:r>
            <a:br>
              <a:rPr lang="ru-RU" sz="1300" dirty="0">
                <a:solidFill>
                  <a:schemeClr val="tx2">
                    <a:lumMod val="75000"/>
                  </a:schemeClr>
                </a:solidFill>
                <a:latin typeface="Times New Roman" pitchFamily="18" charset="0"/>
                <a:cs typeface="Times New Roman" pitchFamily="18" charset="0"/>
              </a:rPr>
            </a:br>
            <a:r>
              <a:rPr lang="en-US" sz="1300" dirty="0">
                <a:solidFill>
                  <a:schemeClr val="tx2">
                    <a:lumMod val="75000"/>
                  </a:schemeClr>
                </a:solidFill>
                <a:latin typeface="Times New Roman" pitchFamily="18" charset="0"/>
                <a:cs typeface="Times New Roman" pitchFamily="18" charset="0"/>
              </a:rPr>
              <a:t>8 (499) 940-10-24 www.rcoi.net</a:t>
            </a:r>
            <a:endParaRPr lang="ru-RU" sz="1300" dirty="0">
              <a:solidFill>
                <a:schemeClr val="tx2">
                  <a:lumMod val="75000"/>
                </a:schemeClr>
              </a:solidFill>
              <a:latin typeface="Times New Roman" pitchFamily="18" charset="0"/>
              <a:cs typeface="Times New Roman" pitchFamily="18" charset="0"/>
            </a:endParaRPr>
          </a:p>
        </p:txBody>
      </p:sp>
      <p:sp>
        <p:nvSpPr>
          <p:cNvPr id="11" name="TextBox 10"/>
          <p:cNvSpPr txBox="1"/>
          <p:nvPr userDrawn="1"/>
        </p:nvSpPr>
        <p:spPr>
          <a:xfrm>
            <a:off x="6372200" y="6005735"/>
            <a:ext cx="2736304" cy="307777"/>
          </a:xfrm>
          <a:prstGeom prst="rect">
            <a:avLst/>
          </a:prstGeom>
          <a:noFill/>
        </p:spPr>
        <p:txBody>
          <a:bodyPr wrap="square" rtlCol="0">
            <a:spAutoFit/>
          </a:bodyPr>
          <a:lstStyle/>
          <a:p>
            <a:r>
              <a:rPr lang="ru-RU" sz="1400" dirty="0">
                <a:solidFill>
                  <a:schemeClr val="bg1">
                    <a:lumMod val="50000"/>
                  </a:schemeClr>
                </a:solidFill>
                <a:latin typeface="Times New Roman" pitchFamily="18" charset="0"/>
                <a:cs typeface="Times New Roman" pitchFamily="18" charset="0"/>
              </a:rPr>
              <a:t>Итоговое</a:t>
            </a:r>
            <a:r>
              <a:rPr lang="ru-RU" sz="1400" baseline="0" dirty="0">
                <a:solidFill>
                  <a:schemeClr val="bg1">
                    <a:lumMod val="50000"/>
                  </a:schemeClr>
                </a:solidFill>
                <a:latin typeface="Times New Roman" pitchFamily="18" charset="0"/>
                <a:cs typeface="Times New Roman" pitchFamily="18" charset="0"/>
              </a:rPr>
              <a:t> сочинение (изложение)</a:t>
            </a:r>
            <a:endParaRPr lang="ru-RU" sz="1400" dirty="0">
              <a:solidFill>
                <a:schemeClr val="bg1">
                  <a:lumMod val="50000"/>
                </a:schemeClr>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11.11.2016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userDrawn="1"/>
        </p:nvSpPr>
        <p:spPr>
          <a:xfrm>
            <a:off x="0" y="6309320"/>
            <a:ext cx="9144000" cy="548680"/>
          </a:xfrm>
          <a:prstGeom prst="rect">
            <a:avLst/>
          </a:prstGeom>
          <a:blipFill dpi="0" rotWithShape="1">
            <a:blip r:embed="rId2" cstate="print">
              <a:alphaModFix amt="66000"/>
            </a:blip>
            <a:srcRect/>
            <a:stretch>
              <a:fillRect/>
            </a:stretch>
          </a:bli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p>
        </p:txBody>
      </p:sp>
      <p:sp>
        <p:nvSpPr>
          <p:cNvPr id="7" name="Прямоугольник 6"/>
          <p:cNvSpPr/>
          <p:nvPr userDrawn="1"/>
        </p:nvSpPr>
        <p:spPr>
          <a:xfrm>
            <a:off x="0" y="0"/>
            <a:ext cx="9144000" cy="620688"/>
          </a:xfrm>
          <a:prstGeom prst="rect">
            <a:avLst/>
          </a:prstGeom>
          <a:blipFill dpi="0" rotWithShape="1">
            <a:blip r:embed="rId2" cstate="print">
              <a:alphaModFix amt="64000"/>
            </a:blip>
            <a:srcRect/>
            <a:stretch>
              <a:fillRect/>
            </a:stretch>
          </a:blip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latin typeface="+mj-lt"/>
            </a:endParaRPr>
          </a:p>
        </p:txBody>
      </p:sp>
      <p:pic>
        <p:nvPicPr>
          <p:cNvPr id="8" name="Picture 2" descr="E:\_Разные проекты\Rcoi new\design\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54887" y="6323037"/>
            <a:ext cx="16843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0" y="6309320"/>
            <a:ext cx="7872413" cy="506413"/>
          </a:xfrm>
          <a:prstGeom prst="rect">
            <a:avLst/>
          </a:prstGeom>
          <a:noFill/>
        </p:spPr>
        <p:txBody>
          <a:bodyPr lIns="104287" tIns="52144" rIns="104287" bIns="52144">
            <a:spAutoFit/>
          </a:bodyPr>
          <a:lstStyle/>
          <a:p>
            <a:pPr fontAlgn="auto">
              <a:spcBef>
                <a:spcPts val="0"/>
              </a:spcBef>
              <a:spcAft>
                <a:spcPts val="0"/>
              </a:spcAft>
              <a:defRPr/>
            </a:pPr>
            <a:r>
              <a:rPr lang="ru-RU" sz="1300" dirty="0">
                <a:solidFill>
                  <a:schemeClr val="tx2">
                    <a:lumMod val="75000"/>
                  </a:schemeClr>
                </a:solidFill>
                <a:latin typeface="Times New Roman" pitchFamily="18" charset="0"/>
                <a:cs typeface="Times New Roman" pitchFamily="18" charset="0"/>
              </a:rPr>
              <a:t>Региональный центр обработки информации</a:t>
            </a:r>
            <a:r>
              <a:rPr lang="en-US" sz="1300" dirty="0">
                <a:solidFill>
                  <a:schemeClr val="tx2">
                    <a:lumMod val="75000"/>
                  </a:schemeClr>
                </a:solidFill>
                <a:latin typeface="Times New Roman" pitchFamily="18" charset="0"/>
                <a:cs typeface="Times New Roman" pitchFamily="18" charset="0"/>
              </a:rPr>
              <a:t> </a:t>
            </a:r>
            <a:r>
              <a:rPr lang="ru-RU" sz="1300" dirty="0">
                <a:solidFill>
                  <a:schemeClr val="tx2">
                    <a:lumMod val="75000"/>
                  </a:schemeClr>
                </a:solidFill>
                <a:latin typeface="Times New Roman" pitchFamily="18" charset="0"/>
                <a:cs typeface="Times New Roman" pitchFamily="18" charset="0"/>
              </a:rPr>
              <a:t>ГБОУ ВО МО «Академия социального управления» </a:t>
            </a:r>
            <a:br>
              <a:rPr lang="ru-RU" sz="1300" dirty="0">
                <a:solidFill>
                  <a:schemeClr val="tx2">
                    <a:lumMod val="75000"/>
                  </a:schemeClr>
                </a:solidFill>
                <a:latin typeface="Times New Roman" pitchFamily="18" charset="0"/>
                <a:cs typeface="Times New Roman" pitchFamily="18" charset="0"/>
              </a:rPr>
            </a:br>
            <a:r>
              <a:rPr lang="en-US" sz="1300" dirty="0">
                <a:solidFill>
                  <a:schemeClr val="tx2">
                    <a:lumMod val="75000"/>
                  </a:schemeClr>
                </a:solidFill>
                <a:latin typeface="Times New Roman" pitchFamily="18" charset="0"/>
                <a:cs typeface="Times New Roman" pitchFamily="18" charset="0"/>
              </a:rPr>
              <a:t>8 (499) 940-10-24 www.rcoi.net</a:t>
            </a:r>
            <a:endParaRPr lang="ru-RU" sz="1300" dirty="0">
              <a:solidFill>
                <a:schemeClr val="tx2">
                  <a:lumMod val="75000"/>
                </a:schemeClr>
              </a:solidFill>
              <a:latin typeface="Times New Roman" pitchFamily="18" charset="0"/>
              <a:cs typeface="Times New Roman" pitchFamily="18" charset="0"/>
            </a:endParaRPr>
          </a:p>
        </p:txBody>
      </p:sp>
      <p:sp>
        <p:nvSpPr>
          <p:cNvPr id="10" name="Заголовок 1"/>
          <p:cNvSpPr>
            <a:spLocks noGrp="1"/>
          </p:cNvSpPr>
          <p:nvPr>
            <p:ph type="title"/>
          </p:nvPr>
        </p:nvSpPr>
        <p:spPr>
          <a:xfrm>
            <a:off x="457200" y="0"/>
            <a:ext cx="8229600" cy="548680"/>
          </a:xfrm>
        </p:spPr>
        <p:txBody>
          <a:bodyPr/>
          <a:lstStyle>
            <a:lvl1pPr>
              <a:defRPr>
                <a:latin typeface="Times New Roman" pitchFamily="18" charset="0"/>
                <a:cs typeface="Times New Roman" pitchFamily="18" charset="0"/>
              </a:defRPr>
            </a:lvl1pPr>
          </a:lstStyle>
          <a:p>
            <a:r>
              <a:rPr lang="ru-RU" dirty="0"/>
              <a:t>Образец заголовка</a:t>
            </a:r>
          </a:p>
        </p:txBody>
      </p:sp>
      <p:sp>
        <p:nvSpPr>
          <p:cNvPr id="11" name="TextBox 10"/>
          <p:cNvSpPr txBox="1"/>
          <p:nvPr userDrawn="1"/>
        </p:nvSpPr>
        <p:spPr>
          <a:xfrm>
            <a:off x="6372200" y="6005735"/>
            <a:ext cx="2736304" cy="307777"/>
          </a:xfrm>
          <a:prstGeom prst="rect">
            <a:avLst/>
          </a:prstGeom>
          <a:noFill/>
        </p:spPr>
        <p:txBody>
          <a:bodyPr wrap="square" rtlCol="0">
            <a:spAutoFit/>
          </a:bodyPr>
          <a:lstStyle/>
          <a:p>
            <a:r>
              <a:rPr lang="ru-RU" sz="1400" dirty="0">
                <a:solidFill>
                  <a:schemeClr val="bg1">
                    <a:lumMod val="50000"/>
                  </a:schemeClr>
                </a:solidFill>
                <a:latin typeface="Times New Roman" pitchFamily="18" charset="0"/>
                <a:cs typeface="Times New Roman" pitchFamily="18" charset="0"/>
              </a:rPr>
              <a:t>Итоговое</a:t>
            </a:r>
            <a:r>
              <a:rPr lang="ru-RU" sz="1400" baseline="0" dirty="0">
                <a:solidFill>
                  <a:schemeClr val="bg1">
                    <a:lumMod val="50000"/>
                  </a:schemeClr>
                </a:solidFill>
                <a:latin typeface="Times New Roman" pitchFamily="18" charset="0"/>
                <a:cs typeface="Times New Roman" pitchFamily="18" charset="0"/>
              </a:rPr>
              <a:t> сочинение (изложение)</a:t>
            </a:r>
            <a:endParaRPr lang="ru-RU" sz="1400" dirty="0">
              <a:solidFill>
                <a:schemeClr val="bg1">
                  <a:lumMod val="50000"/>
                </a:schemeClr>
              </a:solidFill>
              <a:latin typeface="Times New Roman" pitchFamily="18" charset="0"/>
              <a:cs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11.11.2016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userDrawn="1"/>
        </p:nvSpPr>
        <p:spPr>
          <a:xfrm>
            <a:off x="0" y="6309320"/>
            <a:ext cx="9144000" cy="548680"/>
          </a:xfrm>
          <a:prstGeom prst="rect">
            <a:avLst/>
          </a:prstGeom>
          <a:gradFill flip="none" rotWithShape="1">
            <a:gsLst>
              <a:gs pos="0">
                <a:srgbClr val="DDEBCF">
                  <a:alpha val="68000"/>
                </a:srgbClr>
              </a:gs>
              <a:gs pos="85000">
                <a:srgbClr val="B4F573">
                  <a:alpha val="63000"/>
                </a:srgbClr>
              </a:gs>
              <a:gs pos="100000">
                <a:srgbClr val="156B13"/>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p>
        </p:txBody>
      </p:sp>
      <p:sp>
        <p:nvSpPr>
          <p:cNvPr id="7" name="Прямоугольник 6"/>
          <p:cNvSpPr/>
          <p:nvPr userDrawn="1"/>
        </p:nvSpPr>
        <p:spPr>
          <a:xfrm>
            <a:off x="0" y="0"/>
            <a:ext cx="9144000" cy="620688"/>
          </a:xfrm>
          <a:prstGeom prst="rect">
            <a:avLst/>
          </a:prstGeom>
          <a:gradFill>
            <a:gsLst>
              <a:gs pos="93000">
                <a:srgbClr val="DDEBCF">
                  <a:alpha val="68000"/>
                </a:srgbClr>
              </a:gs>
              <a:gs pos="50000">
                <a:srgbClr val="B4F573">
                  <a:alpha val="63000"/>
                </a:srgbClr>
              </a:gs>
              <a:gs pos="100000">
                <a:srgbClr val="156B13"/>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fontAlgn="auto">
              <a:spcBef>
                <a:spcPts val="0"/>
              </a:spcBef>
              <a:spcAft>
                <a:spcPts val="0"/>
              </a:spcAft>
              <a:defRPr/>
            </a:pPr>
            <a:endParaRPr lang="ru-RU" dirty="0">
              <a:latin typeface="+mj-lt"/>
            </a:endParaRPr>
          </a:p>
        </p:txBody>
      </p:sp>
      <p:pic>
        <p:nvPicPr>
          <p:cNvPr id="8" name="Picture 2" descr="E:\_Разные проекты\Rcoi new\design\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54887" y="6323037"/>
            <a:ext cx="16843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0" y="6309320"/>
            <a:ext cx="7872413" cy="506413"/>
          </a:xfrm>
          <a:prstGeom prst="rect">
            <a:avLst/>
          </a:prstGeom>
          <a:noFill/>
        </p:spPr>
        <p:txBody>
          <a:bodyPr lIns="104287" tIns="52144" rIns="104287" bIns="52144">
            <a:spAutoFit/>
          </a:bodyPr>
          <a:lstStyle/>
          <a:p>
            <a:pPr fontAlgn="auto">
              <a:spcBef>
                <a:spcPts val="0"/>
              </a:spcBef>
              <a:spcAft>
                <a:spcPts val="0"/>
              </a:spcAft>
              <a:defRPr/>
            </a:pPr>
            <a:r>
              <a:rPr lang="ru-RU" sz="1300" dirty="0">
                <a:solidFill>
                  <a:schemeClr val="tx2">
                    <a:lumMod val="75000"/>
                  </a:schemeClr>
                </a:solidFill>
                <a:latin typeface="Times New Roman" pitchFamily="18" charset="0"/>
                <a:cs typeface="Times New Roman" pitchFamily="18" charset="0"/>
              </a:rPr>
              <a:t>Региональный центр обработки информации</a:t>
            </a:r>
            <a:r>
              <a:rPr lang="en-US" sz="1300" dirty="0">
                <a:solidFill>
                  <a:schemeClr val="tx2">
                    <a:lumMod val="75000"/>
                  </a:schemeClr>
                </a:solidFill>
                <a:latin typeface="Times New Roman" pitchFamily="18" charset="0"/>
                <a:cs typeface="Times New Roman" pitchFamily="18" charset="0"/>
              </a:rPr>
              <a:t> </a:t>
            </a:r>
            <a:r>
              <a:rPr lang="ru-RU" sz="1300" dirty="0">
                <a:solidFill>
                  <a:schemeClr val="tx2">
                    <a:lumMod val="75000"/>
                  </a:schemeClr>
                </a:solidFill>
                <a:latin typeface="Times New Roman" pitchFamily="18" charset="0"/>
                <a:cs typeface="Times New Roman" pitchFamily="18" charset="0"/>
              </a:rPr>
              <a:t>ГБОУ ВО МО «Академия социального управления» </a:t>
            </a:r>
            <a:br>
              <a:rPr lang="ru-RU" sz="1300" dirty="0">
                <a:solidFill>
                  <a:schemeClr val="tx2">
                    <a:lumMod val="75000"/>
                  </a:schemeClr>
                </a:solidFill>
                <a:latin typeface="Times New Roman" pitchFamily="18" charset="0"/>
                <a:cs typeface="Times New Roman" pitchFamily="18" charset="0"/>
              </a:rPr>
            </a:br>
            <a:r>
              <a:rPr lang="en-US" sz="1300" dirty="0">
                <a:solidFill>
                  <a:schemeClr val="tx2">
                    <a:lumMod val="75000"/>
                  </a:schemeClr>
                </a:solidFill>
                <a:latin typeface="Times New Roman" pitchFamily="18" charset="0"/>
                <a:cs typeface="Times New Roman" pitchFamily="18" charset="0"/>
              </a:rPr>
              <a:t>8 (499) 940-10-24 www.rcoi.net</a:t>
            </a:r>
            <a:endParaRPr lang="ru-RU" sz="1300" dirty="0">
              <a:solidFill>
                <a:schemeClr val="tx2">
                  <a:lumMod val="75000"/>
                </a:schemeClr>
              </a:solidFill>
              <a:latin typeface="Times New Roman" pitchFamily="18" charset="0"/>
              <a:cs typeface="Times New Roman" pitchFamily="18" charset="0"/>
            </a:endParaRPr>
          </a:p>
        </p:txBody>
      </p:sp>
      <p:sp>
        <p:nvSpPr>
          <p:cNvPr id="10" name="Заголовок 1"/>
          <p:cNvSpPr>
            <a:spLocks noGrp="1"/>
          </p:cNvSpPr>
          <p:nvPr>
            <p:ph type="title"/>
          </p:nvPr>
        </p:nvSpPr>
        <p:spPr>
          <a:xfrm>
            <a:off x="457200" y="0"/>
            <a:ext cx="8229600" cy="548680"/>
          </a:xfrm>
        </p:spPr>
        <p:txBody>
          <a:bodyPr/>
          <a:lstStyle>
            <a:lvl1pPr>
              <a:defRPr>
                <a:latin typeface="Times New Roman" pitchFamily="18" charset="0"/>
                <a:cs typeface="Times New Roman" pitchFamily="18" charset="0"/>
              </a:defRPr>
            </a:lvl1pPr>
          </a:lstStyle>
          <a:p>
            <a:r>
              <a:rPr lang="ru-RU" dirty="0"/>
              <a:t>Образец заголовка</a:t>
            </a:r>
          </a:p>
        </p:txBody>
      </p:sp>
      <p:sp>
        <p:nvSpPr>
          <p:cNvPr id="11" name="TextBox 10"/>
          <p:cNvSpPr txBox="1"/>
          <p:nvPr userDrawn="1"/>
        </p:nvSpPr>
        <p:spPr>
          <a:xfrm>
            <a:off x="6372200" y="6005735"/>
            <a:ext cx="2736304" cy="307777"/>
          </a:xfrm>
          <a:prstGeom prst="rect">
            <a:avLst/>
          </a:prstGeom>
          <a:noFill/>
        </p:spPr>
        <p:txBody>
          <a:bodyPr wrap="square" rtlCol="0">
            <a:spAutoFit/>
          </a:bodyPr>
          <a:lstStyle/>
          <a:p>
            <a:r>
              <a:rPr lang="ru-RU" sz="1400" dirty="0">
                <a:solidFill>
                  <a:schemeClr val="bg1">
                    <a:lumMod val="50000"/>
                  </a:schemeClr>
                </a:solidFill>
                <a:latin typeface="Times New Roman" pitchFamily="18" charset="0"/>
                <a:cs typeface="Times New Roman" pitchFamily="18" charset="0"/>
              </a:rPr>
              <a:t>Итоговое</a:t>
            </a:r>
            <a:r>
              <a:rPr lang="ru-RU" sz="1400" baseline="0" dirty="0">
                <a:solidFill>
                  <a:schemeClr val="bg1">
                    <a:lumMod val="50000"/>
                  </a:schemeClr>
                </a:solidFill>
                <a:latin typeface="Times New Roman" pitchFamily="18" charset="0"/>
                <a:cs typeface="Times New Roman" pitchFamily="18" charset="0"/>
              </a:rPr>
              <a:t> сочинение (изложение)</a:t>
            </a:r>
            <a:endParaRPr lang="ru-RU" sz="1400" dirty="0">
              <a:solidFill>
                <a:schemeClr val="bg1">
                  <a:lumMod val="50000"/>
                </a:schemeClr>
              </a:solidFill>
              <a:latin typeface="Times New Roman" pitchFamily="18" charset="0"/>
              <a:cs typeface="Times New Roman" pitchFamily="18" charset="0"/>
            </a:endParaRPr>
          </a:p>
        </p:txBody>
      </p:sp>
      <p:sp>
        <p:nvSpPr>
          <p:cNvPr id="12" name="Содержимое 2"/>
          <p:cNvSpPr>
            <a:spLocks noGrp="1"/>
          </p:cNvSpPr>
          <p:nvPr>
            <p:ph idx="1"/>
          </p:nvPr>
        </p:nvSpPr>
        <p:spPr>
          <a:xfrm>
            <a:off x="457200" y="908720"/>
            <a:ext cx="8229600" cy="5217443"/>
          </a:xfrm>
        </p:spPr>
        <p:txBody>
          <a:bodyPr/>
          <a:lstStyle>
            <a:lvl1pPr marL="0" indent="447675" algn="just">
              <a:buNone/>
              <a:defRPr>
                <a:latin typeface="Times New Roman" pitchFamily="18" charset="0"/>
                <a:cs typeface="Times New Roman" pitchFamily="18" charset="0"/>
              </a:defRPr>
            </a:lvl1pPr>
            <a:lvl2pPr marL="0" indent="447675" algn="just">
              <a:buNone/>
              <a:defRPr>
                <a:latin typeface="Times New Roman" pitchFamily="18" charset="0"/>
                <a:cs typeface="Times New Roman" pitchFamily="18" charset="0"/>
              </a:defRPr>
            </a:lvl2pPr>
            <a:lvl3pPr marL="0" indent="447675" algn="just">
              <a:buNone/>
              <a:defRPr>
                <a:latin typeface="Times New Roman" pitchFamily="18" charset="0"/>
                <a:cs typeface="Times New Roman" pitchFamily="18" charset="0"/>
              </a:defRPr>
            </a:lvl3pPr>
            <a:lvl4pPr marL="0" indent="447675" algn="just">
              <a:buNone/>
              <a:defRPr>
                <a:latin typeface="Times New Roman" pitchFamily="18" charset="0"/>
                <a:cs typeface="Times New Roman" pitchFamily="18" charset="0"/>
              </a:defRPr>
            </a:lvl4pPr>
            <a:lvl5pPr marL="0" indent="447675" algn="just">
              <a:buNone/>
              <a:defRPr>
                <a:latin typeface="Times New Roman" pitchFamily="18" charset="0"/>
                <a:cs typeface="Times New Roman" pitchFamily="18"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slide" Target="slide109.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08.xml"/><Relationship Id="rId4" Type="http://schemas.openxmlformats.org/officeDocument/2006/relationships/image" Target="../media/image38.wmf"/></Relationships>
</file>

<file path=ppt/slides/_rels/slide111.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slide" Target="slide112.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11.xml"/><Relationship Id="rId4" Type="http://schemas.openxmlformats.org/officeDocument/2006/relationships/image" Target="../media/image39.wmf"/></Relationships>
</file>

<file path=ppt/slides/_rels/slide114.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5.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14.xml"/><Relationship Id="rId4" Type="http://schemas.openxmlformats.org/officeDocument/2006/relationships/image" Target="../media/image40.w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slide" Target="slide12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19.xml"/><Relationship Id="rId4" Type="http://schemas.openxmlformats.org/officeDocument/2006/relationships/image" Target="../media/image41.wmf"/></Relationships>
</file>

<file path=ppt/slides/_rels/slide121.xml.rels><?xml version="1.0" encoding="UTF-8" standalone="yes"?>
<Relationships xmlns="http://schemas.openxmlformats.org/package/2006/relationships"><Relationship Id="rId8" Type="http://schemas.openxmlformats.org/officeDocument/2006/relationships/slide" Target="slide128.xml"/><Relationship Id="rId13" Type="http://schemas.openxmlformats.org/officeDocument/2006/relationships/slide" Target="slide133.xml"/><Relationship Id="rId3" Type="http://schemas.openxmlformats.org/officeDocument/2006/relationships/slide" Target="slide123.xml"/><Relationship Id="rId7" Type="http://schemas.openxmlformats.org/officeDocument/2006/relationships/slide" Target="slide127.xml"/><Relationship Id="rId12" Type="http://schemas.openxmlformats.org/officeDocument/2006/relationships/slide" Target="slide132.xml"/><Relationship Id="rId2" Type="http://schemas.openxmlformats.org/officeDocument/2006/relationships/slide" Target="slide122.xml"/><Relationship Id="rId1" Type="http://schemas.openxmlformats.org/officeDocument/2006/relationships/slideLayout" Target="../slideLayouts/slideLayout4.xml"/><Relationship Id="rId6" Type="http://schemas.openxmlformats.org/officeDocument/2006/relationships/slide" Target="slide126.xml"/><Relationship Id="rId11" Type="http://schemas.openxmlformats.org/officeDocument/2006/relationships/slide" Target="slide131.xml"/><Relationship Id="rId5" Type="http://schemas.openxmlformats.org/officeDocument/2006/relationships/slide" Target="slide125.xml"/><Relationship Id="rId10" Type="http://schemas.openxmlformats.org/officeDocument/2006/relationships/slide" Target="slide130.xml"/><Relationship Id="rId4" Type="http://schemas.openxmlformats.org/officeDocument/2006/relationships/slide" Target="slide124.xml"/><Relationship Id="rId9" Type="http://schemas.openxmlformats.org/officeDocument/2006/relationships/slide" Target="slide129.xml"/><Relationship Id="rId14" Type="http://schemas.openxmlformats.org/officeDocument/2006/relationships/slide" Target="slide134.xml"/></Relationships>
</file>

<file path=ppt/slides/_rels/slide12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21.xml"/><Relationship Id="rId4" Type="http://schemas.openxmlformats.org/officeDocument/2006/relationships/image" Target="../media/image21.emf"/></Relationships>
</file>

<file path=ppt/slides/_rels/slide1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21.xml"/><Relationship Id="rId4" Type="http://schemas.openxmlformats.org/officeDocument/2006/relationships/image" Target="../media/image22.emf"/></Relationships>
</file>

<file path=ppt/slides/_rels/slide1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21.xml"/><Relationship Id="rId4" Type="http://schemas.openxmlformats.org/officeDocument/2006/relationships/image" Target="../media/image23.emf"/></Relationships>
</file>

<file path=ppt/slides/_rels/slide1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121.xml"/></Relationships>
</file>

<file path=ppt/slides/_rels/slide1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121.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121.xml"/><Relationship Id="rId4" Type="http://schemas.openxmlformats.org/officeDocument/2006/relationships/image" Target="../media/image27.emf"/></Relationships>
</file>

<file path=ppt/slides/_rels/slide131.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slide" Target="slide136.xml"/><Relationship Id="rId1" Type="http://schemas.openxmlformats.org/officeDocument/2006/relationships/slideLayout" Target="../slideLayouts/slideLayout4.xml"/><Relationship Id="rId4" Type="http://schemas.openxmlformats.org/officeDocument/2006/relationships/slide" Target="slide138.xml"/></Relationships>
</file>

<file path=ppt/slides/_rels/slide136.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1055;&#1072;&#1084;&#1103;&#1090;&#1082;&#1072;%20&#1086;%20%20&#1087;&#1086;&#1088;&#1103;&#1076;&#1082;&#1077;%20&#1087;&#1088;&#1086;&#1074;&#1077;&#1076;&#1077;&#1085;&#1080;&#1103;%20&#1080;&#1090;&#1086;&#1075;&#1086;&#1074;&#1086;&#1075;&#1086;%20&#1089;&#1086;&#1095;&#1080;&#1085;&#1077;&#1085;&#1080;&#1103;%20(&#1080;&#1079;&#1083;&#1086;&#1078;&#1077;&#1085;&#1080;&#1103;).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4.xml"/><Relationship Id="rId5" Type="http://schemas.openxmlformats.org/officeDocument/2006/relationships/slide" Target="slide28.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2.xml"/><Relationship Id="rId7" Type="http://schemas.openxmlformats.org/officeDocument/2006/relationships/slide" Target="slide36.xml"/><Relationship Id="rId2" Type="http://schemas.openxmlformats.org/officeDocument/2006/relationships/slide" Target="slide31.xml"/><Relationship Id="rId1" Type="http://schemas.openxmlformats.org/officeDocument/2006/relationships/slideLayout" Target="../slideLayouts/slideLayout4.xml"/><Relationship Id="rId6" Type="http://schemas.openxmlformats.org/officeDocument/2006/relationships/slide" Target="slide35.xml"/><Relationship Id="rId5" Type="http://schemas.openxmlformats.org/officeDocument/2006/relationships/slide" Target="slide34.xml"/><Relationship Id="rId4" Type="http://schemas.openxmlformats.org/officeDocument/2006/relationships/slide" Target="slide33.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29.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30.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24.xml"/></Relationships>
</file>

<file path=ppt/slides/_rels/slide3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24.x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45.xml"/><Relationship Id="rId2" Type="http://schemas.openxmlformats.org/officeDocument/2006/relationships/slide" Target="slide40.xml"/><Relationship Id="rId1" Type="http://schemas.openxmlformats.org/officeDocument/2006/relationships/slideLayout" Target="../slideLayouts/slideLayout4.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39.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15.xml"/><Relationship Id="rId2" Type="http://schemas.openxmlformats.org/officeDocument/2006/relationships/slide" Target="slide7.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6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58.xml"/><Relationship Id="rId4" Type="http://schemas.openxmlformats.org/officeDocument/2006/relationships/image" Target="../media/image2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62.xml"/><Relationship Id="rId4" Type="http://schemas.openxmlformats.org/officeDocument/2006/relationships/image" Target="../media/image2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9.xml"/><Relationship Id="rId7" Type="http://schemas.openxmlformats.org/officeDocument/2006/relationships/slide" Target="slide73.xml"/><Relationship Id="rId2" Type="http://schemas.openxmlformats.org/officeDocument/2006/relationships/slide" Target="slide68.xml"/><Relationship Id="rId1" Type="http://schemas.openxmlformats.org/officeDocument/2006/relationships/slideLayout" Target="../slideLayouts/slideLayout4.xml"/><Relationship Id="rId6" Type="http://schemas.openxmlformats.org/officeDocument/2006/relationships/slide" Target="slide72.xml"/><Relationship Id="rId5" Type="http://schemas.openxmlformats.org/officeDocument/2006/relationships/slide" Target="slide71.xml"/><Relationship Id="rId4" Type="http://schemas.openxmlformats.org/officeDocument/2006/relationships/slide" Target="slide70.xml"/></Relationships>
</file>

<file path=ppt/slides/_rels/slide6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6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slide" Target="slide8.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67.xml"/></Relationships>
</file>

<file path=ppt/slides/_rels/slide7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67.xml"/><Relationship Id="rId4" Type="http://schemas.openxmlformats.org/officeDocument/2006/relationships/image" Target="../media/image27.emf"/></Relationships>
</file>

<file path=ppt/slides/_rels/slide72.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76.xml"/><Relationship Id="rId7" Type="http://schemas.openxmlformats.org/officeDocument/2006/relationships/slide" Target="slide80.xml"/><Relationship Id="rId2" Type="http://schemas.openxmlformats.org/officeDocument/2006/relationships/slide" Target="slide75.xml"/><Relationship Id="rId1" Type="http://schemas.openxmlformats.org/officeDocument/2006/relationships/slideLayout" Target="../slideLayouts/slideLayout4.xml"/><Relationship Id="rId6" Type="http://schemas.openxmlformats.org/officeDocument/2006/relationships/slide" Target="slide79.xml"/><Relationship Id="rId5" Type="http://schemas.openxmlformats.org/officeDocument/2006/relationships/slide" Target="slide78.xml"/><Relationship Id="rId4" Type="http://schemas.openxmlformats.org/officeDocument/2006/relationships/slide" Target="slide77.xml"/><Relationship Id="rId9" Type="http://schemas.openxmlformats.org/officeDocument/2006/relationships/slide" Target="slide82.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74.xml"/></Relationships>
</file>

<file path=ppt/slides/_rels/slide7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 Target="slide6.xml"/><Relationship Id="rId1" Type="http://schemas.openxmlformats.org/officeDocument/2006/relationships/slideLayout" Target="../slideLayouts/slideLayout4.xml"/><Relationship Id="rId4" Type="http://schemas.openxmlformats.org/officeDocument/2006/relationships/slide" Target="slide74.xml"/></Relationships>
</file>

<file path=ppt/slides/_rels/slide7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74.xml"/><Relationship Id="rId4" Type="http://schemas.openxmlformats.org/officeDocument/2006/relationships/image" Target="../media/image27.emf"/></Relationships>
</file>

<file path=ppt/slides/_rels/slide79.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slide" Target="slide6.xml"/></Relationships>
</file>

<file path=ppt/slides/_rels/slide8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slide" Target="slide85.xml"/><Relationship Id="rId5" Type="http://schemas.openxmlformats.org/officeDocument/2006/relationships/slide" Target="slide84.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slide" Target="slide9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91.xml"/><Relationship Id="rId4" Type="http://schemas.openxmlformats.org/officeDocument/2006/relationships/image" Target="../media/image33.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6.xml"/><Relationship Id="rId1" Type="http://schemas.openxmlformats.org/officeDocument/2006/relationships/slideLayout" Target="../slideLayouts/slideLayout4.xml"/><Relationship Id="rId5" Type="http://schemas.openxmlformats.org/officeDocument/2006/relationships/slide" Target="slide94.xml"/><Relationship Id="rId4" Type="http://schemas.openxmlformats.org/officeDocument/2006/relationships/image" Target="../media/image34.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1053" y="3429000"/>
            <a:ext cx="8801894" cy="1512168"/>
          </a:xfrm>
        </p:spPr>
        <p:style>
          <a:lnRef idx="1">
            <a:schemeClr val="accent1"/>
          </a:lnRef>
          <a:fillRef idx="2">
            <a:schemeClr val="accent1"/>
          </a:fillRef>
          <a:effectRef idx="1">
            <a:schemeClr val="accent1"/>
          </a:effectRef>
          <a:fontRef idx="minor">
            <a:schemeClr val="dk1"/>
          </a:fontRef>
        </p:style>
        <p:txBody>
          <a:bodyPr rtlCol="0" anchor="t">
            <a:noAutofit/>
          </a:bodyPr>
          <a:lstStyle/>
          <a:p>
            <a:pPr>
              <a:defRPr/>
            </a:pPr>
            <a:r>
              <a:rPr lang="ru-RU" sz="2100" b="1" dirty="0">
                <a:solidFill>
                  <a:srgbClr val="0066AE"/>
                </a:solidFill>
                <a:latin typeface="Times New Roman" pitchFamily="18" charset="0"/>
                <a:cs typeface="Times New Roman" pitchFamily="18" charset="0"/>
              </a:rPr>
              <a:t>«ПОДГОТОВКА И ПРОВЕДЕНИЕ ИТОГОВОГО СОЧИНЕНИЯ (ИЗЛОЖЕНИЯ) </a:t>
            </a:r>
            <a:r>
              <a:rPr lang="ru-RU" sz="2100" b="1" dirty="0">
                <a:solidFill>
                  <a:srgbClr val="0066AE"/>
                </a:solidFill>
              </a:rPr>
              <a:t>В </a:t>
            </a:r>
            <a:r>
              <a:rPr lang="ru-RU" sz="2100" b="1" dirty="0">
                <a:solidFill>
                  <a:srgbClr val="0066AE"/>
                </a:solidFill>
                <a:latin typeface="Times New Roman" pitchFamily="18" charset="0"/>
                <a:cs typeface="Times New Roman" pitchFamily="18" charset="0"/>
              </a:rPr>
              <a:t>ОБРАЗОВАТЕЛЬНЫХ ОРГАНИЗАЦИЯХ, РЕАЛИЗУЮЩИХ ОБРАЗОВАТЕЛЬНЫЕ ПРОГРАММЫ СРЕДНЕГО ОБЩЕГО ОБРАЗОВАНИЯ, В 2016/2017 УЧЕБНОМ ГОДУ»</a:t>
            </a:r>
          </a:p>
        </p:txBody>
      </p:sp>
      <p:sp>
        <p:nvSpPr>
          <p:cNvPr id="5" name="Прямоугольник 7"/>
          <p:cNvSpPr>
            <a:spLocks noChangeArrowheads="1"/>
          </p:cNvSpPr>
          <p:nvPr/>
        </p:nvSpPr>
        <p:spPr bwMode="auto">
          <a:xfrm>
            <a:off x="4572000" y="5157192"/>
            <a:ext cx="4418856" cy="830997"/>
          </a:xfrm>
          <a:prstGeom prst="rect">
            <a:avLst/>
          </a:prstGeom>
          <a:noFill/>
          <a:ln w="9525">
            <a:noFill/>
            <a:miter lim="800000"/>
            <a:headEnd/>
            <a:tailEnd/>
          </a:ln>
        </p:spPr>
        <p:txBody>
          <a:bodyPr wrap="square">
            <a:spAutoFit/>
          </a:bodyPr>
          <a:lstStyle/>
          <a:p>
            <a:pPr algn="r"/>
            <a:r>
              <a:rPr lang="ru-RU" altLang="ru-RU" sz="1600" dirty="0" smtClean="0">
                <a:solidFill>
                  <a:srgbClr val="0066AE"/>
                </a:solidFill>
                <a:latin typeface="Times New Roman" pitchFamily="18" charset="0"/>
                <a:cs typeface="Times New Roman" pitchFamily="18" charset="0"/>
              </a:rPr>
              <a:t>Заместитель руководителя </a:t>
            </a:r>
            <a:r>
              <a:rPr lang="ru-RU" altLang="ru-RU" sz="1600" dirty="0">
                <a:solidFill>
                  <a:srgbClr val="0066AE"/>
                </a:solidFill>
                <a:latin typeface="Times New Roman" pitchFamily="18" charset="0"/>
                <a:cs typeface="Times New Roman" pitchFamily="18" charset="0"/>
              </a:rPr>
              <a:t>РЦОИ ГБОУ ВО МО</a:t>
            </a:r>
          </a:p>
          <a:p>
            <a:pPr algn="r"/>
            <a:r>
              <a:rPr lang="ru-RU" altLang="ru-RU" sz="1600" dirty="0">
                <a:solidFill>
                  <a:srgbClr val="0066AE"/>
                </a:solidFill>
                <a:latin typeface="Times New Roman" pitchFamily="18" charset="0"/>
                <a:cs typeface="Times New Roman" pitchFamily="18" charset="0"/>
              </a:rPr>
              <a:t>«Академия социального управления»</a:t>
            </a:r>
          </a:p>
          <a:p>
            <a:pPr algn="r"/>
            <a:r>
              <a:rPr lang="ru-RU" altLang="ru-RU" sz="1600" dirty="0" err="1" smtClean="0">
                <a:solidFill>
                  <a:srgbClr val="0066AE"/>
                </a:solidFill>
                <a:latin typeface="Times New Roman" pitchFamily="18" charset="0"/>
                <a:cs typeface="Times New Roman" pitchFamily="18" charset="0"/>
              </a:rPr>
              <a:t>Сичинава</a:t>
            </a:r>
            <a:r>
              <a:rPr lang="ru-RU" altLang="ru-RU" sz="1600" dirty="0" smtClean="0">
                <a:solidFill>
                  <a:srgbClr val="0066AE"/>
                </a:solidFill>
                <a:latin typeface="Times New Roman" pitchFamily="18" charset="0"/>
                <a:cs typeface="Times New Roman" pitchFamily="18" charset="0"/>
              </a:rPr>
              <a:t> Александр Владимирович</a:t>
            </a:r>
            <a:endParaRPr lang="ru-RU" altLang="ru-RU" sz="1600" dirty="0">
              <a:solidFill>
                <a:prstClr val="black"/>
              </a:solidFill>
              <a:latin typeface="Times New Roman" pitchFamily="18" charset="0"/>
              <a:cs typeface="Times New Roman" pitchFamily="18" charset="0"/>
            </a:endParaRPr>
          </a:p>
        </p:txBody>
      </p:sp>
      <p:sp>
        <p:nvSpPr>
          <p:cNvPr id="6" name="Заголовок 3"/>
          <p:cNvSpPr txBox="1">
            <a:spLocks/>
          </p:cNvSpPr>
          <p:nvPr/>
        </p:nvSpPr>
        <p:spPr>
          <a:xfrm>
            <a:off x="360684" y="764703"/>
            <a:ext cx="8459788" cy="122413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
            </a:r>
            <a:b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РЕГИОНАЛЬНЫЙ ЦЕНТР ОБРАБОТКИ ИНФОРМАЦИИ</a:t>
            </a:r>
            <a:b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ГБОУ ВО МО «АКАДЕМИЯ СОЦИАЛЬНОГО УПРАВЛЕНИЯ»</a:t>
            </a:r>
            <a:b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br>
            <a:endPar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endParaRPr>
          </a:p>
        </p:txBody>
      </p:sp>
      <p:sp>
        <p:nvSpPr>
          <p:cNvPr id="7" name="Заголовок 3"/>
          <p:cNvSpPr txBox="1">
            <a:spLocks/>
          </p:cNvSpPr>
          <p:nvPr/>
        </p:nvSpPr>
        <p:spPr>
          <a:xfrm>
            <a:off x="2786050" y="2571744"/>
            <a:ext cx="3500462" cy="50405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dirty="0">
                <a:solidFill>
                  <a:srgbClr val="0066AE"/>
                </a:solidFill>
                <a:latin typeface="Times New Roman" pitchFamily="18" charset="0"/>
                <a:cs typeface="Times New Roman" pitchFamily="18" charset="0"/>
              </a:rPr>
              <a:t>10 ноября </a:t>
            </a:r>
            <a:r>
              <a:rPr kumimoji="0" lang="ru-RU" sz="28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2016 года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p:txBody>
          <a:bodyPr/>
          <a:lstStyle/>
          <a:p>
            <a:endParaRPr lang="ru-RU" dirty="0"/>
          </a:p>
        </p:txBody>
      </p:sp>
      <p:pic>
        <p:nvPicPr>
          <p:cNvPr id="4" name="Рисунок 3"/>
          <p:cNvPicPr/>
          <p:nvPr/>
        </p:nvPicPr>
        <p:blipFill>
          <a:blip r:embed="rId2"/>
          <a:srcRect/>
          <a:stretch>
            <a:fillRect/>
          </a:stretch>
        </p:blipFill>
        <p:spPr bwMode="auto">
          <a:xfrm>
            <a:off x="1654315" y="1866900"/>
            <a:ext cx="5835370" cy="31242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1052736"/>
            <a:ext cx="8856984" cy="1872208"/>
          </a:xfrm>
        </p:spPr>
        <p:txBody>
          <a:bodyPr>
            <a:noAutofit/>
          </a:bodyPr>
          <a:lstStyle/>
          <a:p>
            <a:pPr algn="ctr"/>
            <a:r>
              <a:rPr lang="ru-RU" sz="1600" b="1" dirty="0"/>
              <a:t>Заполнение поля «Результаты оценивания сочинения (изложения)»</a:t>
            </a:r>
            <a:endParaRPr lang="ru-RU" sz="1600" dirty="0"/>
          </a:p>
          <a:p>
            <a:r>
              <a:rPr lang="ru-RU" sz="1600" dirty="0"/>
              <a:t>Для каждого критерия должно быть помечено только одно поле: либо «зачет», либо «незачет». </a:t>
            </a:r>
          </a:p>
          <a:p>
            <a:r>
              <a:rPr lang="ru-RU" sz="1600" dirty="0"/>
              <a:t>1. Если за сочинение (изложение) по критерию №1 выставлен «незачет», то сочинение (изложение) по критериям №2- №5 не проверяется. В клетки по всем критериям оценивания выставляется «незачет».</a:t>
            </a:r>
          </a:p>
        </p:txBody>
      </p:sp>
      <p:pic>
        <p:nvPicPr>
          <p:cNvPr id="6" name="Рисунок 5"/>
          <p:cNvPicPr/>
          <p:nvPr/>
        </p:nvPicPr>
        <p:blipFill>
          <a:blip r:embed="rId2" cstate="print"/>
          <a:srcRect t="63074" b="1189"/>
          <a:stretch>
            <a:fillRect/>
          </a:stretch>
        </p:blipFill>
        <p:spPr bwMode="auto">
          <a:xfrm>
            <a:off x="1475656" y="2852936"/>
            <a:ext cx="6092190" cy="2952328"/>
          </a:xfrm>
          <a:prstGeom prst="rect">
            <a:avLst/>
          </a:prstGeom>
          <a:noFill/>
          <a:ln w="9525">
            <a:noFill/>
            <a:miter lim="800000"/>
            <a:headEnd/>
            <a:tailEnd/>
          </a:ln>
        </p:spPr>
      </p:pic>
      <p:sp>
        <p:nvSpPr>
          <p:cNvPr id="7" name="TextBox 6"/>
          <p:cNvSpPr txBox="1"/>
          <p:nvPr/>
        </p:nvSpPr>
        <p:spPr>
          <a:xfrm>
            <a:off x="3330612" y="3872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8" name="TextBox 7"/>
          <p:cNvSpPr txBox="1"/>
          <p:nvPr/>
        </p:nvSpPr>
        <p:spPr>
          <a:xfrm>
            <a:off x="3572514" y="3872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9" name="TextBox 8"/>
          <p:cNvSpPr txBox="1"/>
          <p:nvPr/>
        </p:nvSpPr>
        <p:spPr>
          <a:xfrm>
            <a:off x="5519730"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0" name="TextBox 9"/>
          <p:cNvSpPr txBox="1"/>
          <p:nvPr/>
        </p:nvSpPr>
        <p:spPr>
          <a:xfrm>
            <a:off x="5753006"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1" name="TextBox 10"/>
          <p:cNvSpPr txBox="1"/>
          <p:nvPr/>
        </p:nvSpPr>
        <p:spPr>
          <a:xfrm>
            <a:off x="5994908"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2" name="TextBox 11"/>
          <p:cNvSpPr txBox="1"/>
          <p:nvPr/>
        </p:nvSpPr>
        <p:spPr>
          <a:xfrm>
            <a:off x="6236810"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3" name="TextBox 12"/>
          <p:cNvSpPr txBox="1"/>
          <p:nvPr/>
        </p:nvSpPr>
        <p:spPr>
          <a:xfrm>
            <a:off x="6478712"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4" name="TextBox 13"/>
          <p:cNvSpPr txBox="1"/>
          <p:nvPr/>
        </p:nvSpPr>
        <p:spPr>
          <a:xfrm>
            <a:off x="3745034" y="4759648"/>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5" name="Прямоугольник 14"/>
          <p:cNvSpPr/>
          <p:nvPr/>
        </p:nvSpPr>
        <p:spPr>
          <a:xfrm>
            <a:off x="5533982" y="3789040"/>
            <a:ext cx="2160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860032" y="4077072"/>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79912" y="477690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1052736"/>
            <a:ext cx="8856984" cy="1872208"/>
          </a:xfrm>
        </p:spPr>
        <p:txBody>
          <a:bodyPr>
            <a:noAutofit/>
          </a:bodyPr>
          <a:lstStyle/>
          <a:p>
            <a:pPr algn="ctr"/>
            <a:r>
              <a:rPr lang="ru-RU" sz="1600" b="1" dirty="0"/>
              <a:t>Заполнение поля «Результаты оценивания сочинения (изложения)»</a:t>
            </a:r>
            <a:endParaRPr lang="ru-RU" sz="1600" dirty="0"/>
          </a:p>
          <a:p>
            <a:r>
              <a:rPr lang="ru-RU" sz="1800" dirty="0"/>
              <a:t>2. Если за сочинение (изложение) по критерию по критерию №1 выставлен «зачет», а по критерию №2 выставлен «незачет», то сочинение по критериям №3 - №5 не проверяется. В клетки по критериям оценивания №3 - №5 выставляется «незачет».</a:t>
            </a:r>
          </a:p>
        </p:txBody>
      </p:sp>
      <p:pic>
        <p:nvPicPr>
          <p:cNvPr id="6" name="Рисунок 5"/>
          <p:cNvPicPr/>
          <p:nvPr/>
        </p:nvPicPr>
        <p:blipFill>
          <a:blip r:embed="rId2" cstate="print"/>
          <a:srcRect t="63074" b="1189"/>
          <a:stretch>
            <a:fillRect/>
          </a:stretch>
        </p:blipFill>
        <p:spPr bwMode="auto">
          <a:xfrm>
            <a:off x="1475656" y="2852936"/>
            <a:ext cx="6092190" cy="2952328"/>
          </a:xfrm>
          <a:prstGeom prst="rect">
            <a:avLst/>
          </a:prstGeom>
          <a:noFill/>
          <a:ln w="9525">
            <a:noFill/>
            <a:miter lim="800000"/>
            <a:headEnd/>
            <a:tailEnd/>
          </a:ln>
        </p:spPr>
      </p:pic>
      <p:sp>
        <p:nvSpPr>
          <p:cNvPr id="7" name="TextBox 6"/>
          <p:cNvSpPr txBox="1"/>
          <p:nvPr/>
        </p:nvSpPr>
        <p:spPr>
          <a:xfrm>
            <a:off x="3330612" y="3872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8" name="TextBox 7"/>
          <p:cNvSpPr txBox="1"/>
          <p:nvPr/>
        </p:nvSpPr>
        <p:spPr>
          <a:xfrm>
            <a:off x="3572514" y="3872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9" name="TextBox 8"/>
          <p:cNvSpPr txBox="1"/>
          <p:nvPr/>
        </p:nvSpPr>
        <p:spPr>
          <a:xfrm>
            <a:off x="5519730" y="3878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0" name="TextBox 9"/>
          <p:cNvSpPr txBox="1"/>
          <p:nvPr/>
        </p:nvSpPr>
        <p:spPr>
          <a:xfrm>
            <a:off x="5753006"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1" name="TextBox 10"/>
          <p:cNvSpPr txBox="1"/>
          <p:nvPr/>
        </p:nvSpPr>
        <p:spPr>
          <a:xfrm>
            <a:off x="5994908"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2" name="TextBox 11"/>
          <p:cNvSpPr txBox="1"/>
          <p:nvPr/>
        </p:nvSpPr>
        <p:spPr>
          <a:xfrm>
            <a:off x="6236810"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3" name="TextBox 12"/>
          <p:cNvSpPr txBox="1"/>
          <p:nvPr/>
        </p:nvSpPr>
        <p:spPr>
          <a:xfrm>
            <a:off x="6478712"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4" name="TextBox 13"/>
          <p:cNvSpPr txBox="1"/>
          <p:nvPr/>
        </p:nvSpPr>
        <p:spPr>
          <a:xfrm>
            <a:off x="3745034" y="4759648"/>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5" name="Прямоугольник 14"/>
          <p:cNvSpPr/>
          <p:nvPr/>
        </p:nvSpPr>
        <p:spPr>
          <a:xfrm>
            <a:off x="5784136" y="3789040"/>
            <a:ext cx="2160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860032" y="4077072"/>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79912" y="477690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1052736"/>
            <a:ext cx="8856984" cy="1872208"/>
          </a:xfrm>
        </p:spPr>
        <p:txBody>
          <a:bodyPr>
            <a:noAutofit/>
          </a:bodyPr>
          <a:lstStyle/>
          <a:p>
            <a:pPr algn="ctr"/>
            <a:r>
              <a:rPr lang="ru-RU" sz="1600" b="1" dirty="0"/>
              <a:t>Заполнение поля «Результаты оценивания сочинения (изложения)»</a:t>
            </a:r>
            <a:endParaRPr lang="ru-RU" sz="1600" dirty="0"/>
          </a:p>
          <a:p>
            <a:r>
              <a:rPr lang="ru-RU" sz="1800" dirty="0"/>
              <a:t>3. Во всех остальных случаях сочинение (изложение) проверяется по всем пяти критериям и оценивается по системе «зачет»/«незачет» (например, нельзя не проверять работу по критериям К4 и К5, если выпускник получил зачет на основании зачетов по критериям К1, К2, К3).</a:t>
            </a:r>
          </a:p>
        </p:txBody>
      </p:sp>
      <p:pic>
        <p:nvPicPr>
          <p:cNvPr id="6" name="Рисунок 5"/>
          <p:cNvPicPr/>
          <p:nvPr/>
        </p:nvPicPr>
        <p:blipFill>
          <a:blip r:embed="rId2" cstate="print"/>
          <a:srcRect t="63074" b="1189"/>
          <a:stretch>
            <a:fillRect/>
          </a:stretch>
        </p:blipFill>
        <p:spPr bwMode="auto">
          <a:xfrm>
            <a:off x="1475656" y="2852936"/>
            <a:ext cx="6092190" cy="2952328"/>
          </a:xfrm>
          <a:prstGeom prst="rect">
            <a:avLst/>
          </a:prstGeom>
          <a:noFill/>
          <a:ln w="9525">
            <a:noFill/>
            <a:miter lim="800000"/>
            <a:headEnd/>
            <a:tailEnd/>
          </a:ln>
        </p:spPr>
      </p:pic>
      <p:sp>
        <p:nvSpPr>
          <p:cNvPr id="7" name="TextBox 6"/>
          <p:cNvSpPr txBox="1"/>
          <p:nvPr/>
        </p:nvSpPr>
        <p:spPr>
          <a:xfrm>
            <a:off x="3330612" y="3872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8" name="TextBox 7"/>
          <p:cNvSpPr txBox="1"/>
          <p:nvPr/>
        </p:nvSpPr>
        <p:spPr>
          <a:xfrm>
            <a:off x="3572514" y="3872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9" name="TextBox 8"/>
          <p:cNvSpPr txBox="1"/>
          <p:nvPr/>
        </p:nvSpPr>
        <p:spPr>
          <a:xfrm>
            <a:off x="5519730" y="3878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0" name="TextBox 9"/>
          <p:cNvSpPr txBox="1"/>
          <p:nvPr/>
        </p:nvSpPr>
        <p:spPr>
          <a:xfrm>
            <a:off x="5753006" y="3887300"/>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1" name="TextBox 10"/>
          <p:cNvSpPr txBox="1"/>
          <p:nvPr/>
        </p:nvSpPr>
        <p:spPr>
          <a:xfrm>
            <a:off x="5994908" y="387867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2" name="TextBox 11"/>
          <p:cNvSpPr txBox="1"/>
          <p:nvPr/>
        </p:nvSpPr>
        <p:spPr>
          <a:xfrm>
            <a:off x="6236810"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3" name="TextBox 12"/>
          <p:cNvSpPr txBox="1"/>
          <p:nvPr/>
        </p:nvSpPr>
        <p:spPr>
          <a:xfrm>
            <a:off x="6478712"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4" name="TextBox 13"/>
          <p:cNvSpPr txBox="1"/>
          <p:nvPr/>
        </p:nvSpPr>
        <p:spPr>
          <a:xfrm>
            <a:off x="2573028" y="4759648"/>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5" name="Прямоугольник 14"/>
          <p:cNvSpPr/>
          <p:nvPr/>
        </p:nvSpPr>
        <p:spPr>
          <a:xfrm>
            <a:off x="5580112" y="3789040"/>
            <a:ext cx="42004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860032" y="3904552"/>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610532" y="477690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1052736"/>
            <a:ext cx="8856984" cy="1656184"/>
          </a:xfrm>
        </p:spPr>
        <p:txBody>
          <a:bodyPr>
            <a:noAutofit/>
          </a:bodyPr>
          <a:lstStyle/>
          <a:p>
            <a:pPr algn="ctr"/>
            <a:r>
              <a:rPr lang="ru-RU" sz="1600" b="1" dirty="0"/>
              <a:t>Заполнение поля «Результаты оценивания сочинения (изложения)»</a:t>
            </a:r>
            <a:endParaRPr lang="ru-RU" sz="1600" dirty="0"/>
          </a:p>
          <a:p>
            <a:r>
              <a:rPr lang="ru-RU" sz="1800" dirty="0"/>
              <a:t>Для получения «зачета» за итоговое сочинение необходимо получить «зачет» по критериям №1 и №2 (выставление «незачета» по одному из этих критериев автоматически ведет к «незачету» за работу в целом), а также дополнительно «зачет» по одному из других критериев (№ 3- № 5).</a:t>
            </a:r>
          </a:p>
        </p:txBody>
      </p:sp>
      <p:pic>
        <p:nvPicPr>
          <p:cNvPr id="6" name="Рисунок 5"/>
          <p:cNvPicPr/>
          <p:nvPr/>
        </p:nvPicPr>
        <p:blipFill>
          <a:blip r:embed="rId2" cstate="print"/>
          <a:srcRect t="63074" b="1189"/>
          <a:stretch>
            <a:fillRect/>
          </a:stretch>
        </p:blipFill>
        <p:spPr bwMode="auto">
          <a:xfrm>
            <a:off x="1475656" y="2924944"/>
            <a:ext cx="6092190" cy="2952328"/>
          </a:xfrm>
          <a:prstGeom prst="rect">
            <a:avLst/>
          </a:prstGeom>
          <a:noFill/>
          <a:ln w="9525">
            <a:noFill/>
            <a:miter lim="800000"/>
            <a:headEnd/>
            <a:tailEnd/>
          </a:ln>
        </p:spPr>
      </p:pic>
      <p:sp>
        <p:nvSpPr>
          <p:cNvPr id="7" name="TextBox 6"/>
          <p:cNvSpPr txBox="1"/>
          <p:nvPr/>
        </p:nvSpPr>
        <p:spPr>
          <a:xfrm>
            <a:off x="3330612" y="394468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8" name="TextBox 7"/>
          <p:cNvSpPr txBox="1"/>
          <p:nvPr/>
        </p:nvSpPr>
        <p:spPr>
          <a:xfrm>
            <a:off x="3572514" y="394468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9" name="TextBox 8"/>
          <p:cNvSpPr txBox="1"/>
          <p:nvPr/>
        </p:nvSpPr>
        <p:spPr>
          <a:xfrm>
            <a:off x="5519730" y="395068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0" name="TextBox 9"/>
          <p:cNvSpPr txBox="1"/>
          <p:nvPr/>
        </p:nvSpPr>
        <p:spPr>
          <a:xfrm>
            <a:off x="5753006" y="3959308"/>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1" name="TextBox 10"/>
          <p:cNvSpPr txBox="1"/>
          <p:nvPr/>
        </p:nvSpPr>
        <p:spPr>
          <a:xfrm>
            <a:off x="5994908" y="4158250"/>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2" name="TextBox 11"/>
          <p:cNvSpPr txBox="1"/>
          <p:nvPr/>
        </p:nvSpPr>
        <p:spPr>
          <a:xfrm>
            <a:off x="6236810" y="4149080"/>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3" name="TextBox 12"/>
          <p:cNvSpPr txBox="1"/>
          <p:nvPr/>
        </p:nvSpPr>
        <p:spPr>
          <a:xfrm>
            <a:off x="6478712" y="395068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4" name="TextBox 13"/>
          <p:cNvSpPr txBox="1"/>
          <p:nvPr/>
        </p:nvSpPr>
        <p:spPr>
          <a:xfrm>
            <a:off x="2573028" y="4831656"/>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5" name="Прямоугольник 14"/>
          <p:cNvSpPr/>
          <p:nvPr/>
        </p:nvSpPr>
        <p:spPr>
          <a:xfrm>
            <a:off x="5580112" y="3861048"/>
            <a:ext cx="42004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860032" y="3976560"/>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2610532" y="4848908"/>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 name="Содержимое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3390"/>
            <a:ext cx="8229600" cy="4287433"/>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pic>
        <p:nvPicPr>
          <p:cNvPr id="18" name="Рисунок 17"/>
          <p:cNvPicPr>
            <a:picLocks noChangeAspect="1"/>
          </p:cNvPicPr>
          <p:nvPr/>
        </p:nvPicPr>
        <p:blipFill>
          <a:blip r:embed="rId2"/>
          <a:stretch>
            <a:fillRect/>
          </a:stretch>
        </p:blipFill>
        <p:spPr>
          <a:xfrm>
            <a:off x="467544" y="692696"/>
            <a:ext cx="8208912" cy="5348511"/>
          </a:xfrm>
          <a:prstGeom prst="rect">
            <a:avLst/>
          </a:prstGeom>
        </p:spPr>
      </p:pic>
    </p:spTree>
    <p:extLst>
      <p:ext uri="{BB962C8B-B14F-4D97-AF65-F5344CB8AC3E}">
        <p14:creationId xmlns:p14="http://schemas.microsoft.com/office/powerpoint/2010/main" val="13733430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457200" y="2204864"/>
            <a:ext cx="8229600" cy="1440160"/>
          </a:xfrm>
        </p:spPr>
        <p:txBody>
          <a:bodyPr>
            <a:noAutofit/>
          </a:bodyPr>
          <a:lstStyle/>
          <a:p>
            <a:pPr algn="ctr">
              <a:lnSpc>
                <a:spcPct val="150000"/>
              </a:lnSpc>
            </a:pPr>
            <a:r>
              <a:rPr lang="ru-RU" sz="2800" dirty="0"/>
              <a:t>Результаты проверки итоговых сочинений (изложений) и оценка вносятся в </a:t>
            </a:r>
            <a:r>
              <a:rPr lang="ru-RU" sz="2800" dirty="0">
                <a:hlinkClick r:id="rId2" action="ppaction://hlinksldjump"/>
              </a:rPr>
              <a:t>форму ИС-6</a:t>
            </a:r>
            <a:endParaRPr lang="ru-RU" sz="2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ИС-06</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4464496" cy="6813376"/>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1716658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57200" y="692696"/>
            <a:ext cx="8229600" cy="5400600"/>
          </a:xfrm>
        </p:spPr>
        <p:txBody>
          <a:bodyPr vert="horz" lIns="91440" tIns="45720" rIns="91440" bIns="45720" rtlCol="0">
            <a:noAutofit/>
          </a:bodyPr>
          <a:lstStyle/>
          <a:p>
            <a:pPr indent="361950">
              <a:spcBef>
                <a:spcPts val="0"/>
              </a:spcBef>
              <a:tabLst>
                <a:tab pos="542925" algn="l"/>
                <a:tab pos="714375" algn="l"/>
              </a:tabLst>
            </a:pPr>
            <a:endParaRPr lang="ru-RU" sz="2200" b="1" dirty="0"/>
          </a:p>
          <a:p>
            <a:pPr indent="361950">
              <a:spcBef>
                <a:spcPts val="0"/>
              </a:spcBef>
              <a:tabLst>
                <a:tab pos="542925" algn="l"/>
                <a:tab pos="714375" algn="l"/>
              </a:tabLst>
            </a:pPr>
            <a:r>
              <a:rPr lang="ru-RU" sz="2200" b="1" dirty="0"/>
              <a:t>1 вариант.</a:t>
            </a:r>
          </a:p>
          <a:p>
            <a:pPr indent="361950">
              <a:spcBef>
                <a:spcPts val="0"/>
              </a:spcBef>
              <a:tabLst>
                <a:tab pos="542925" algn="l"/>
                <a:tab pos="714375" algn="l"/>
              </a:tabLst>
            </a:pPr>
            <a:r>
              <a:rPr lang="ru-RU" sz="2200" dirty="0"/>
              <a:t>Руководитель образовательной организации принимает от </a:t>
            </a:r>
            <a:r>
              <a:rPr lang="ru-RU" sz="2200" b="1" u="sng" dirty="0"/>
              <a:t>ответственного лица комиссии по проверке итогового сочинения (изложения) </a:t>
            </a:r>
            <a:r>
              <a:rPr lang="ru-RU" sz="2200" dirty="0"/>
              <a:t>копии бланков итогового сочинения и заполненные </a:t>
            </a:r>
            <a:r>
              <a:rPr lang="ru-RU" sz="2200" dirty="0">
                <a:hlinkClick r:id="rId2" action="ppaction://hlinksldjump"/>
              </a:rPr>
              <a:t>формы ИС-06</a:t>
            </a:r>
            <a:r>
              <a:rPr lang="ru-RU" sz="2200" dirty="0"/>
              <a:t> в соответствии с формой С-4 (Заполняют форму </a:t>
            </a:r>
            <a:r>
              <a:rPr lang="ru-RU" sz="2200" dirty="0">
                <a:hlinkClick r:id="rId3" action="ppaction://hlinksldjump"/>
              </a:rPr>
              <a:t>4.4. «Протокол передачи копий бланков участников итогового сочинения (изложения) для оформления»</a:t>
            </a:r>
            <a:r>
              <a:rPr lang="ru-RU" sz="2200" dirty="0"/>
              <a:t>).</a:t>
            </a:r>
          </a:p>
          <a:p>
            <a:pPr indent="361950">
              <a:spcBef>
                <a:spcPts val="0"/>
              </a:spcBef>
              <a:buFont typeface="Wingdings" pitchFamily="2" charset="2"/>
              <a:buChar char="Ø"/>
              <a:tabLst>
                <a:tab pos="542925" algn="l"/>
                <a:tab pos="714375" algn="l"/>
              </a:tabLst>
            </a:pPr>
            <a:endParaRPr lang="ru-RU" sz="2200" dirty="0"/>
          </a:p>
          <a:p>
            <a:pPr indent="361950">
              <a:spcBef>
                <a:spcPts val="0"/>
              </a:spcBef>
              <a:tabLst>
                <a:tab pos="542925" algn="l"/>
                <a:tab pos="714375" algn="l"/>
              </a:tabLst>
            </a:pPr>
            <a:r>
              <a:rPr lang="ru-RU" sz="2200" b="1" dirty="0"/>
              <a:t>2 вариант.</a:t>
            </a:r>
          </a:p>
          <a:p>
            <a:pPr indent="361950">
              <a:spcBef>
                <a:spcPts val="0"/>
              </a:spcBef>
              <a:tabLst>
                <a:tab pos="542925" algn="l"/>
                <a:tab pos="714375" algn="l"/>
              </a:tabLst>
            </a:pPr>
            <a:r>
              <a:rPr lang="ru-RU" sz="2200" dirty="0"/>
              <a:t>Руководитель образовательной организации самостоятельно принимает от экспертов все материалы после проверки.</a:t>
            </a:r>
          </a:p>
          <a:p>
            <a:pPr indent="361950">
              <a:spcBef>
                <a:spcPts val="0"/>
              </a:spcBef>
              <a:tabLst>
                <a:tab pos="542925" algn="l"/>
                <a:tab pos="714375" algn="l"/>
              </a:tabLst>
            </a:pPr>
            <a:r>
              <a:rPr lang="ru-RU" sz="2200" dirty="0"/>
              <a:t>(Заполняют форму </a:t>
            </a:r>
            <a:r>
              <a:rPr lang="ru-RU" sz="2200" dirty="0">
                <a:hlinkClick r:id="rId3" action="ppaction://hlinksldjump"/>
              </a:rPr>
              <a:t>4.4. «Протокол передачи копий бланков участников итогового сочинения (изложения) для оформления»</a:t>
            </a:r>
            <a:r>
              <a:rPr lang="ru-RU" sz="2200" dirty="0"/>
              <a:t>)</a:t>
            </a:r>
          </a:p>
          <a:p>
            <a:pPr indent="361950">
              <a:spcBef>
                <a:spcPts val="0"/>
              </a:spcBef>
              <a:buFont typeface="Wingdings" pitchFamily="2" charset="2"/>
              <a:buChar char="Ø"/>
              <a:tabLst>
                <a:tab pos="542925" algn="l"/>
                <a:tab pos="714375" algn="l"/>
              </a:tabLst>
            </a:pPr>
            <a:endParaRPr lang="ru-RU" sz="2200" dirty="0"/>
          </a:p>
          <a:p>
            <a:pPr indent="361950">
              <a:lnSpc>
                <a:spcPct val="150000"/>
              </a:lnSpc>
              <a:spcBef>
                <a:spcPts val="0"/>
              </a:spcBef>
              <a:tabLst>
                <a:tab pos="542925" algn="l"/>
                <a:tab pos="714375" algn="l"/>
              </a:tabLst>
            </a:pPr>
            <a:endParaRPr lang="ru-RU" sz="2200" b="1"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ИС-06</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4464496" cy="6813376"/>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711962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7"/>
          <p:cNvSpPr/>
          <p:nvPr/>
        </p:nvSpPr>
        <p:spPr>
          <a:xfrm>
            <a:off x="4860032" y="116632"/>
            <a:ext cx="4104456"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dirty="0">
                <a:latin typeface="Times New Roman" pitchFamily="18" charset="0"/>
                <a:cs typeface="Times New Roman" pitchFamily="18" charset="0"/>
              </a:rPr>
              <a:t>Возвратный доставочный пакет</a:t>
            </a:r>
            <a:endParaRPr lang="ru-RU" sz="1400" b="1" dirty="0">
              <a:latin typeface="Times New Roman" pitchFamily="18" charset="0"/>
              <a:cs typeface="Times New Roman" pitchFamily="18" charset="0"/>
            </a:endParaRPr>
          </a:p>
        </p:txBody>
      </p:sp>
      <p:pic>
        <p:nvPicPr>
          <p:cNvPr id="11" name="Рисунок 7" descr="C:\Documents and Settings\All Users\Документы\Мои рисунки\Образцы рисунков\Безымянный.JPG"/>
          <p:cNvPicPr>
            <a:picLocks noChangeAspect="1" noChangeArrowheads="1"/>
          </p:cNvPicPr>
          <p:nvPr/>
        </p:nvPicPr>
        <p:blipFill>
          <a:blip r:embed="rId2" cstate="print"/>
          <a:srcRect/>
          <a:stretch>
            <a:fillRect/>
          </a:stretch>
        </p:blipFill>
        <p:spPr bwMode="auto">
          <a:xfrm>
            <a:off x="323528" y="620688"/>
            <a:ext cx="6552728" cy="4693677"/>
          </a:xfrm>
          <a:prstGeom prst="rect">
            <a:avLst/>
          </a:prstGeom>
          <a:noFill/>
          <a:ln w="9525">
            <a:noFill/>
            <a:miter lim="800000"/>
            <a:headEnd/>
            <a:tailEnd/>
          </a:ln>
        </p:spPr>
      </p:pic>
      <p:sp>
        <p:nvSpPr>
          <p:cNvPr id="12" name="TextBox 11"/>
          <p:cNvSpPr txBox="1"/>
          <p:nvPr/>
        </p:nvSpPr>
        <p:spPr>
          <a:xfrm>
            <a:off x="1222128" y="2806806"/>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2</a:t>
            </a:r>
          </a:p>
        </p:txBody>
      </p:sp>
      <p:sp>
        <p:nvSpPr>
          <p:cNvPr id="13" name="TextBox 12"/>
          <p:cNvSpPr txBox="1"/>
          <p:nvPr/>
        </p:nvSpPr>
        <p:spPr>
          <a:xfrm>
            <a:off x="1489908" y="2806806"/>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0</a:t>
            </a:r>
          </a:p>
        </p:txBody>
      </p:sp>
      <p:sp>
        <p:nvSpPr>
          <p:cNvPr id="14" name="TextBox 13"/>
          <p:cNvSpPr txBox="1"/>
          <p:nvPr/>
        </p:nvSpPr>
        <p:spPr>
          <a:xfrm>
            <a:off x="1187624" y="1882328"/>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5</a:t>
            </a:r>
          </a:p>
        </p:txBody>
      </p:sp>
      <p:sp>
        <p:nvSpPr>
          <p:cNvPr id="15" name="TextBox 14"/>
          <p:cNvSpPr txBox="1"/>
          <p:nvPr/>
        </p:nvSpPr>
        <p:spPr>
          <a:xfrm>
            <a:off x="1429526" y="1882328"/>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0</a:t>
            </a:r>
          </a:p>
        </p:txBody>
      </p:sp>
      <p:sp>
        <p:nvSpPr>
          <p:cNvPr id="16" name="TextBox 15"/>
          <p:cNvSpPr txBox="1"/>
          <p:nvPr/>
        </p:nvSpPr>
        <p:spPr>
          <a:xfrm>
            <a:off x="3494880"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С</a:t>
            </a:r>
          </a:p>
        </p:txBody>
      </p:sp>
      <p:sp>
        <p:nvSpPr>
          <p:cNvPr id="17" name="TextBox 16"/>
          <p:cNvSpPr txBox="1"/>
          <p:nvPr/>
        </p:nvSpPr>
        <p:spPr>
          <a:xfrm>
            <a:off x="3702278"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О</a:t>
            </a:r>
          </a:p>
        </p:txBody>
      </p:sp>
      <p:sp>
        <p:nvSpPr>
          <p:cNvPr id="18" name="TextBox 17"/>
          <p:cNvSpPr txBox="1"/>
          <p:nvPr/>
        </p:nvSpPr>
        <p:spPr>
          <a:xfrm>
            <a:off x="3915302"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Ч</a:t>
            </a:r>
          </a:p>
        </p:txBody>
      </p:sp>
      <p:sp>
        <p:nvSpPr>
          <p:cNvPr id="19" name="TextBox 18"/>
          <p:cNvSpPr txBox="1"/>
          <p:nvPr/>
        </p:nvSpPr>
        <p:spPr>
          <a:xfrm>
            <a:off x="4122700"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И</a:t>
            </a:r>
          </a:p>
        </p:txBody>
      </p:sp>
      <p:sp>
        <p:nvSpPr>
          <p:cNvPr id="20" name="TextBox 19"/>
          <p:cNvSpPr txBox="1"/>
          <p:nvPr/>
        </p:nvSpPr>
        <p:spPr>
          <a:xfrm>
            <a:off x="4330098"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Н</a:t>
            </a:r>
          </a:p>
        </p:txBody>
      </p:sp>
      <p:sp>
        <p:nvSpPr>
          <p:cNvPr id="21" name="TextBox 20"/>
          <p:cNvSpPr txBox="1"/>
          <p:nvPr/>
        </p:nvSpPr>
        <p:spPr>
          <a:xfrm>
            <a:off x="4554748"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Е</a:t>
            </a:r>
          </a:p>
        </p:txBody>
      </p:sp>
      <p:sp>
        <p:nvSpPr>
          <p:cNvPr id="22" name="TextBox 21"/>
          <p:cNvSpPr txBox="1"/>
          <p:nvPr/>
        </p:nvSpPr>
        <p:spPr>
          <a:xfrm>
            <a:off x="4753520"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Н</a:t>
            </a:r>
          </a:p>
        </p:txBody>
      </p:sp>
      <p:sp>
        <p:nvSpPr>
          <p:cNvPr id="23" name="TextBox 22"/>
          <p:cNvSpPr txBox="1"/>
          <p:nvPr/>
        </p:nvSpPr>
        <p:spPr>
          <a:xfrm>
            <a:off x="4969544"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И</a:t>
            </a:r>
          </a:p>
        </p:txBody>
      </p:sp>
      <p:sp>
        <p:nvSpPr>
          <p:cNvPr id="24" name="TextBox 23"/>
          <p:cNvSpPr txBox="1"/>
          <p:nvPr/>
        </p:nvSpPr>
        <p:spPr>
          <a:xfrm>
            <a:off x="5185568" y="2798180"/>
            <a:ext cx="288032" cy="369332"/>
          </a:xfrm>
          <a:prstGeom prst="rect">
            <a:avLst/>
          </a:prstGeom>
          <a:noFill/>
        </p:spPr>
        <p:txBody>
          <a:bodyPr wrap="square" rtlCol="0">
            <a:spAutoFit/>
          </a:bodyPr>
          <a:lstStyle/>
          <a:p>
            <a:r>
              <a:rPr lang="ru-RU" dirty="0">
                <a:latin typeface="Times New Roman" pitchFamily="18" charset="0"/>
                <a:cs typeface="Times New Roman" pitchFamily="18" charset="0"/>
              </a:rPr>
              <a:t>Е</a:t>
            </a:r>
          </a:p>
        </p:txBody>
      </p:sp>
      <p:graphicFrame>
        <p:nvGraphicFramePr>
          <p:cNvPr id="27" name="Таблица 26"/>
          <p:cNvGraphicFramePr>
            <a:graphicFrameLocks noGrp="1"/>
          </p:cNvGraphicFramePr>
          <p:nvPr/>
        </p:nvGraphicFramePr>
        <p:xfrm>
          <a:off x="6942638" y="1124744"/>
          <a:ext cx="2123728" cy="1259840"/>
        </p:xfrm>
        <a:graphic>
          <a:graphicData uri="http://schemas.openxmlformats.org/drawingml/2006/table">
            <a:tbl>
              <a:tblPr firstRow="1" bandRow="1">
                <a:tableStyleId>{5940675A-B579-460E-94D1-54222C63F5DA}</a:tableStyleId>
              </a:tblPr>
              <a:tblGrid>
                <a:gridCol w="1061864">
                  <a:extLst>
                    <a:ext uri="{9D8B030D-6E8A-4147-A177-3AD203B41FA5}">
                      <a16:colId xmlns="" xmlns:a16="http://schemas.microsoft.com/office/drawing/2014/main" val="20000"/>
                    </a:ext>
                  </a:extLst>
                </a:gridCol>
                <a:gridCol w="1061864">
                  <a:extLst>
                    <a:ext uri="{9D8B030D-6E8A-4147-A177-3AD203B41FA5}">
                      <a16:colId xmlns="" xmlns:a16="http://schemas.microsoft.com/office/drawing/2014/main" val="20001"/>
                    </a:ext>
                  </a:extLst>
                </a:gridCol>
              </a:tblGrid>
              <a:tr h="370840">
                <a:tc>
                  <a:txBody>
                    <a:bodyPr/>
                    <a:lstStyle/>
                    <a:p>
                      <a:pPr algn="ctr"/>
                      <a:r>
                        <a:rPr lang="ru-RU" sz="1400" dirty="0">
                          <a:latin typeface="Times New Roman" pitchFamily="18" charset="0"/>
                          <a:cs typeface="Times New Roman" pitchFamily="18" charset="0"/>
                        </a:rPr>
                        <a:t>Код предмета</a:t>
                      </a:r>
                    </a:p>
                  </a:txBody>
                  <a:tcPr/>
                </a:tc>
                <a:tc>
                  <a:txBody>
                    <a:bodyPr/>
                    <a:lstStyle/>
                    <a:p>
                      <a:pPr algn="ctr"/>
                      <a:r>
                        <a:rPr lang="ru-RU" sz="1400" dirty="0">
                          <a:latin typeface="Times New Roman" pitchFamily="18" charset="0"/>
                          <a:cs typeface="Times New Roman" pitchFamily="18" charset="0"/>
                        </a:rPr>
                        <a:t>Название</a:t>
                      </a:r>
                    </a:p>
                  </a:txBody>
                  <a:tcPr/>
                </a:tc>
                <a:extLst>
                  <a:ext uri="{0D108BD9-81ED-4DB2-BD59-A6C34878D82A}">
                    <a16:rowId xmlns="" xmlns:a16="http://schemas.microsoft.com/office/drawing/2014/main" val="10000"/>
                  </a:ext>
                </a:extLst>
              </a:tr>
              <a:tr h="370840">
                <a:tc>
                  <a:txBody>
                    <a:bodyPr/>
                    <a:lstStyle/>
                    <a:p>
                      <a:pPr algn="ctr"/>
                      <a:r>
                        <a:rPr lang="ru-RU" sz="1400" dirty="0">
                          <a:latin typeface="Times New Roman" pitchFamily="18" charset="0"/>
                          <a:cs typeface="Times New Roman" pitchFamily="18" charset="0"/>
                        </a:rPr>
                        <a:t>20</a:t>
                      </a:r>
                    </a:p>
                  </a:txBody>
                  <a:tcPr/>
                </a:tc>
                <a:tc>
                  <a:txBody>
                    <a:bodyPr/>
                    <a:lstStyle/>
                    <a:p>
                      <a:pPr algn="ctr"/>
                      <a:r>
                        <a:rPr lang="ru-RU" sz="1400" dirty="0">
                          <a:latin typeface="Times New Roman" pitchFamily="18" charset="0"/>
                          <a:cs typeface="Times New Roman" pitchFamily="18" charset="0"/>
                        </a:rPr>
                        <a:t>Сочинение</a:t>
                      </a:r>
                    </a:p>
                  </a:txBody>
                  <a:tcPr/>
                </a:tc>
                <a:extLst>
                  <a:ext uri="{0D108BD9-81ED-4DB2-BD59-A6C34878D82A}">
                    <a16:rowId xmlns="" xmlns:a16="http://schemas.microsoft.com/office/drawing/2014/main" val="10001"/>
                  </a:ext>
                </a:extLst>
              </a:tr>
              <a:tr h="370840">
                <a:tc>
                  <a:txBody>
                    <a:bodyPr/>
                    <a:lstStyle/>
                    <a:p>
                      <a:pPr algn="ctr"/>
                      <a:r>
                        <a:rPr lang="ru-RU" sz="1400" dirty="0">
                          <a:latin typeface="Times New Roman" pitchFamily="18" charset="0"/>
                          <a:cs typeface="Times New Roman" pitchFamily="18" charset="0"/>
                        </a:rPr>
                        <a:t>21</a:t>
                      </a:r>
                    </a:p>
                  </a:txBody>
                  <a:tcPr/>
                </a:tc>
                <a:tc>
                  <a:txBody>
                    <a:bodyPr/>
                    <a:lstStyle/>
                    <a:p>
                      <a:pPr algn="ctr"/>
                      <a:r>
                        <a:rPr lang="ru-RU" sz="1400" dirty="0">
                          <a:latin typeface="Times New Roman" pitchFamily="18" charset="0"/>
                          <a:cs typeface="Times New Roman" pitchFamily="18" charset="0"/>
                        </a:rPr>
                        <a:t>Изложение</a:t>
                      </a:r>
                    </a:p>
                  </a:txBody>
                  <a:tcPr/>
                </a:tc>
                <a:extLst>
                  <a:ext uri="{0D108BD9-81ED-4DB2-BD59-A6C34878D82A}">
                    <a16:rowId xmlns="" xmlns:a16="http://schemas.microsoft.com/office/drawing/2014/main" val="10002"/>
                  </a:ext>
                </a:extLst>
              </a:tr>
            </a:tbl>
          </a:graphicData>
        </a:graphic>
      </p:graphicFrame>
      <p:cxnSp>
        <p:nvCxnSpPr>
          <p:cNvPr id="29" name="Прямая соединительная линия 28"/>
          <p:cNvCxnSpPr/>
          <p:nvPr/>
        </p:nvCxnSpPr>
        <p:spPr>
          <a:xfrm flipV="1">
            <a:off x="1259632" y="3552764"/>
            <a:ext cx="1872208" cy="144016"/>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Прямая соединительная линия 29"/>
          <p:cNvCxnSpPr/>
          <p:nvPr/>
        </p:nvCxnSpPr>
        <p:spPr>
          <a:xfrm>
            <a:off x="1259632" y="3555764"/>
            <a:ext cx="1872208" cy="144016"/>
          </a:xfrm>
          <a:prstGeom prst="line">
            <a:avLst/>
          </a:prstGeom>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2953320" y="3333740"/>
            <a:ext cx="360040" cy="230832"/>
          </a:xfrm>
          <a:prstGeom prst="rect">
            <a:avLst/>
          </a:prstGeom>
          <a:noFill/>
        </p:spPr>
        <p:txBody>
          <a:bodyPr wrap="square" rtlCol="0">
            <a:spAutoFit/>
          </a:bodyPr>
          <a:lstStyle/>
          <a:p>
            <a:r>
              <a:rPr lang="ru-RU" sz="900" dirty="0">
                <a:latin typeface="Times New Roman" pitchFamily="18" charset="0"/>
                <a:cs typeface="Times New Roman" pitchFamily="18" charset="0"/>
              </a:rPr>
              <a:t>15</a:t>
            </a:r>
          </a:p>
        </p:txBody>
      </p:sp>
      <p:sp>
        <p:nvSpPr>
          <p:cNvPr id="32" name="TextBox 31"/>
          <p:cNvSpPr txBox="1"/>
          <p:nvPr/>
        </p:nvSpPr>
        <p:spPr>
          <a:xfrm>
            <a:off x="2970572" y="3734284"/>
            <a:ext cx="360040" cy="200055"/>
          </a:xfrm>
          <a:prstGeom prst="rect">
            <a:avLst/>
          </a:prstGeom>
          <a:noFill/>
        </p:spPr>
        <p:txBody>
          <a:bodyPr wrap="square" rtlCol="0">
            <a:spAutoFit/>
          </a:bodyPr>
          <a:lstStyle/>
          <a:p>
            <a:r>
              <a:rPr lang="ru-RU" sz="700" dirty="0">
                <a:latin typeface="Times New Roman" pitchFamily="18" charset="0"/>
                <a:cs typeface="Times New Roman" pitchFamily="18" charset="0"/>
              </a:rPr>
              <a:t>32</a:t>
            </a:r>
          </a:p>
        </p:txBody>
      </p:sp>
      <p:sp>
        <p:nvSpPr>
          <p:cNvPr id="33" name="TextBox 32"/>
          <p:cNvSpPr txBox="1"/>
          <p:nvPr/>
        </p:nvSpPr>
        <p:spPr>
          <a:xfrm>
            <a:off x="359532" y="5589240"/>
            <a:ext cx="8424936" cy="677108"/>
          </a:xfrm>
          <a:prstGeom prst="rect">
            <a:avLst/>
          </a:prstGeom>
          <a:noFill/>
        </p:spPr>
        <p:txBody>
          <a:bodyPr wrap="square" rtlCol="0">
            <a:spAutoFit/>
          </a:bodyPr>
          <a:lstStyle/>
          <a:p>
            <a:pPr algn="ctr"/>
            <a:r>
              <a:rPr lang="ru-RU" b="1" u="sng" dirty="0">
                <a:latin typeface="Times New Roman" pitchFamily="18" charset="0"/>
                <a:cs typeface="Times New Roman" pitchFamily="18" charset="0"/>
              </a:rPr>
              <a:t>В поле «Бланки ответов №2» необходимо вписать количество </a:t>
            </a:r>
            <a:r>
              <a:rPr lang="ru-RU" sz="2000" b="1" u="sng" dirty="0">
                <a:latin typeface="Times New Roman" pitchFamily="18" charset="0"/>
                <a:cs typeface="Times New Roman" pitchFamily="18" charset="0"/>
              </a:rPr>
              <a:t>бланков записи </a:t>
            </a:r>
            <a:r>
              <a:rPr lang="ru-RU" b="1" u="sng" dirty="0">
                <a:latin typeface="Times New Roman" pitchFamily="18" charset="0"/>
                <a:cs typeface="Times New Roman" pitchFamily="18" charset="0"/>
              </a:rPr>
              <a:t>(включая дополнительные бланки записи)</a:t>
            </a:r>
          </a:p>
        </p:txBody>
      </p:sp>
      <p:sp>
        <p:nvSpPr>
          <p:cNvPr id="34" name="TextBox 33"/>
          <p:cNvSpPr txBox="1"/>
          <p:nvPr/>
        </p:nvSpPr>
        <p:spPr>
          <a:xfrm>
            <a:off x="5098934" y="3518260"/>
            <a:ext cx="227650" cy="261610"/>
          </a:xfrm>
          <a:prstGeom prst="rect">
            <a:avLst/>
          </a:prstGeom>
          <a:noFill/>
        </p:spPr>
        <p:txBody>
          <a:bodyPr wrap="square" rtlCol="0">
            <a:spAutoFit/>
          </a:bodyPr>
          <a:lstStyle/>
          <a:p>
            <a:r>
              <a:rPr lang="ru-RU" sz="1100" dirty="0">
                <a:latin typeface="Times New Roman" pitchFamily="18" charset="0"/>
                <a:cs typeface="Times New Roman" pitchFamily="18" charset="0"/>
              </a:rPr>
              <a:t>4</a:t>
            </a:r>
          </a:p>
        </p:txBody>
      </p:sp>
      <p:sp>
        <p:nvSpPr>
          <p:cNvPr id="35" name="TextBox 34"/>
          <p:cNvSpPr txBox="1"/>
          <p:nvPr/>
        </p:nvSpPr>
        <p:spPr>
          <a:xfrm>
            <a:off x="5309332" y="3518260"/>
            <a:ext cx="227650" cy="261610"/>
          </a:xfrm>
          <a:prstGeom prst="rect">
            <a:avLst/>
          </a:prstGeom>
          <a:noFill/>
        </p:spPr>
        <p:txBody>
          <a:bodyPr wrap="square" rtlCol="0">
            <a:spAutoFit/>
          </a:bodyPr>
          <a:lstStyle/>
          <a:p>
            <a:r>
              <a:rPr lang="ru-RU" sz="1100" dirty="0">
                <a:latin typeface="Times New Roman" pitchFamily="18" charset="0"/>
                <a:cs typeface="Times New Roman" pitchFamily="18" charset="0"/>
              </a:rPr>
              <a:t>7</a:t>
            </a:r>
          </a:p>
        </p:txBody>
      </p:sp>
      <p:sp>
        <p:nvSpPr>
          <p:cNvPr id="37" name="TextBox 36"/>
          <p:cNvSpPr txBox="1"/>
          <p:nvPr/>
        </p:nvSpPr>
        <p:spPr>
          <a:xfrm>
            <a:off x="5309332" y="3734284"/>
            <a:ext cx="227650" cy="261610"/>
          </a:xfrm>
          <a:prstGeom prst="rect">
            <a:avLst/>
          </a:prstGeom>
          <a:noFill/>
        </p:spPr>
        <p:txBody>
          <a:bodyPr wrap="square" rtlCol="0">
            <a:spAutoFit/>
          </a:bodyPr>
          <a:lstStyle/>
          <a:p>
            <a:r>
              <a:rPr lang="ru-RU" sz="1100" dirty="0">
                <a:latin typeface="Times New Roman" pitchFamily="18" charset="0"/>
                <a:cs typeface="Times New Roman" pitchFamily="18" charset="0"/>
              </a:rPr>
              <a:t>2</a:t>
            </a:r>
          </a:p>
        </p:txBody>
      </p:sp>
      <p:sp>
        <p:nvSpPr>
          <p:cNvPr id="26" name="Прямоугольник 25">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(4.4)</a:t>
            </a:r>
          </a:p>
        </p:txBody>
      </p:sp>
      <p:pic>
        <p:nvPicPr>
          <p:cNvPr id="2" name="Рисунок 1"/>
          <p:cNvPicPr>
            <a:picLocks noChangeAspect="1"/>
          </p:cNvPicPr>
          <p:nvPr/>
        </p:nvPicPr>
        <p:blipFill>
          <a:blip r:embed="rId4"/>
          <a:stretch>
            <a:fillRect/>
          </a:stretch>
        </p:blipFill>
        <p:spPr>
          <a:xfrm>
            <a:off x="470448" y="1081869"/>
            <a:ext cx="8203104" cy="4694262"/>
          </a:xfrm>
          <a:prstGeom prst="rect">
            <a:avLst/>
          </a:prstGeom>
        </p:spPr>
      </p:pic>
      <p:sp>
        <p:nvSpPr>
          <p:cNvPr id="10" name="Прямоугольник 9">
            <a:hlinkClick r:id="rId5" action="ppaction://hlinksldjump"/>
          </p:cNvPr>
          <p:cNvSpPr/>
          <p:nvPr/>
        </p:nvSpPr>
        <p:spPr>
          <a:xfrm>
            <a:off x="0" y="0"/>
            <a:ext cx="9144000" cy="6858001"/>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9296608"/>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07504" y="836712"/>
            <a:ext cx="8928992" cy="5112568"/>
          </a:xfrm>
        </p:spPr>
        <p:txBody>
          <a:bodyPr vert="horz" lIns="91440" tIns="45720" rIns="91440" bIns="45720" rtlCol="0">
            <a:noAutofit/>
          </a:bodyPr>
          <a:lstStyle/>
          <a:p>
            <a:pPr indent="361950">
              <a:spcBef>
                <a:spcPts val="0"/>
              </a:spcBef>
              <a:tabLst>
                <a:tab pos="542925" algn="l"/>
                <a:tab pos="714375" algn="l"/>
              </a:tabLst>
            </a:pPr>
            <a:r>
              <a:rPr lang="ru-RU" sz="2400" dirty="0"/>
              <a:t>Передает </a:t>
            </a:r>
            <a:r>
              <a:rPr lang="ru-RU" sz="2400" u="sng" dirty="0"/>
              <a:t>ответственному лицу, уполномоченному руководителем образовательной организации за перенос оценок за итоговое сочинение (изложение) из копий бланков в оригиналы</a:t>
            </a:r>
            <a:r>
              <a:rPr lang="ru-RU" sz="2400" dirty="0"/>
              <a:t>:</a:t>
            </a:r>
          </a:p>
          <a:p>
            <a:pPr marL="361950" indent="536575">
              <a:spcBef>
                <a:spcPts val="1200"/>
              </a:spcBef>
              <a:buFont typeface="Wingdings" panose="05000000000000000000" pitchFamily="2" charset="2"/>
              <a:buChar char="Ø"/>
              <a:tabLst>
                <a:tab pos="542925" algn="l"/>
                <a:tab pos="714375" algn="l"/>
              </a:tabLst>
            </a:pPr>
            <a:r>
              <a:rPr lang="ru-RU" sz="2800" dirty="0"/>
              <a:t>копии бланков регистрации;</a:t>
            </a:r>
          </a:p>
          <a:p>
            <a:pPr marL="361950" indent="536575">
              <a:spcBef>
                <a:spcPts val="600"/>
              </a:spcBef>
              <a:buFont typeface="Wingdings" panose="05000000000000000000" pitchFamily="2" charset="2"/>
              <a:buChar char="Ø"/>
              <a:tabLst>
                <a:tab pos="542925" algn="l"/>
                <a:tab pos="714375" algn="l"/>
              </a:tabLst>
            </a:pPr>
            <a:r>
              <a:rPr lang="ru-RU" sz="2800" dirty="0"/>
              <a:t>копии бланков записи (в том числе дополнительные бланки записи);</a:t>
            </a:r>
          </a:p>
          <a:p>
            <a:pPr marL="361950" indent="536575">
              <a:spcBef>
                <a:spcPts val="600"/>
              </a:spcBef>
              <a:buFont typeface="Wingdings" panose="05000000000000000000" pitchFamily="2" charset="2"/>
              <a:buChar char="Ø"/>
              <a:tabLst>
                <a:tab pos="542925" algn="l"/>
                <a:tab pos="714375" algn="l"/>
              </a:tabLst>
            </a:pPr>
            <a:r>
              <a:rPr lang="ru-RU" sz="2800" dirty="0"/>
              <a:t>оригиналы, указанных материалов;</a:t>
            </a:r>
          </a:p>
          <a:p>
            <a:pPr marL="361950" indent="536575">
              <a:spcBef>
                <a:spcPts val="600"/>
              </a:spcBef>
              <a:buFont typeface="Wingdings" panose="05000000000000000000" pitchFamily="2" charset="2"/>
              <a:buChar char="Ø"/>
              <a:tabLst>
                <a:tab pos="542925" algn="l"/>
                <a:tab pos="714375" algn="l"/>
              </a:tabLst>
            </a:pPr>
            <a:r>
              <a:rPr lang="ru-RU" sz="2800" dirty="0"/>
              <a:t>заполненные </a:t>
            </a:r>
            <a:r>
              <a:rPr lang="ru-RU" sz="2800" dirty="0">
                <a:hlinkClick r:id="rId2" action="ppaction://hlinksldjump"/>
              </a:rPr>
              <a:t>формы ИС-6</a:t>
            </a:r>
            <a:r>
              <a:rPr lang="ru-RU" sz="2800" dirty="0"/>
              <a:t>.</a:t>
            </a:r>
          </a:p>
          <a:p>
            <a:pPr indent="361950">
              <a:spcBef>
                <a:spcPts val="1200"/>
              </a:spcBef>
              <a:tabLst>
                <a:tab pos="542925" algn="l"/>
                <a:tab pos="714375" algn="l"/>
              </a:tabLst>
            </a:pPr>
            <a:r>
              <a:rPr lang="ru-RU" sz="2400" dirty="0"/>
              <a:t>Заполняют совместно форму С-4 (</a:t>
            </a:r>
            <a:r>
              <a:rPr lang="ru-RU" sz="2400" dirty="0">
                <a:hlinkClick r:id="rId3" action="ppaction://hlinksldjump"/>
              </a:rPr>
              <a:t>4.5. «Протокол передачи оригиналов и копий бланков для переноса оценок за итоговое сочинение (изложение) в оригиналы»</a:t>
            </a:r>
            <a:r>
              <a:rPr lang="ru-RU" sz="2400" dirty="0"/>
              <a:t>)</a:t>
            </a:r>
          </a:p>
        </p:txBody>
      </p:sp>
    </p:spTree>
    <p:extLst>
      <p:ext uri="{BB962C8B-B14F-4D97-AF65-F5344CB8AC3E}">
        <p14:creationId xmlns:p14="http://schemas.microsoft.com/office/powerpoint/2010/main" val="21595211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ИС-06</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4464496" cy="6813376"/>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0825311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(4.5)</a:t>
            </a:r>
          </a:p>
        </p:txBody>
      </p:sp>
      <p:pic>
        <p:nvPicPr>
          <p:cNvPr id="3" name="Рисунок 2"/>
          <p:cNvPicPr>
            <a:picLocks noChangeAspect="1"/>
          </p:cNvPicPr>
          <p:nvPr/>
        </p:nvPicPr>
        <p:blipFill>
          <a:blip r:embed="rId4"/>
          <a:stretch>
            <a:fillRect/>
          </a:stretch>
        </p:blipFill>
        <p:spPr>
          <a:xfrm>
            <a:off x="934058" y="847476"/>
            <a:ext cx="7688138" cy="6010524"/>
          </a:xfrm>
          <a:prstGeom prst="rect">
            <a:avLst/>
          </a:prstGeom>
        </p:spPr>
      </p:pic>
      <p:sp>
        <p:nvSpPr>
          <p:cNvPr id="10" name="Прямоугольник 9">
            <a:hlinkClick r:id="rId5" action="ppaction://hlinksldjump"/>
          </p:cNvPr>
          <p:cNvSpPr/>
          <p:nvPr/>
        </p:nvSpPr>
        <p:spPr>
          <a:xfrm>
            <a:off x="0" y="0"/>
            <a:ext cx="9144000" cy="6858001"/>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90145343"/>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 проведении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692696"/>
            <a:ext cx="8856984" cy="4104456"/>
          </a:xfrm>
        </p:spPr>
        <p:txBody>
          <a:bodyPr>
            <a:noAutofit/>
          </a:bodyPr>
          <a:lstStyle/>
          <a:p>
            <a:pPr>
              <a:spcBef>
                <a:spcPts val="0"/>
              </a:spcBef>
            </a:pPr>
            <a:r>
              <a:rPr lang="ru-RU" sz="2000" u="sng" dirty="0"/>
              <a:t>Ответственное лицо, уполномоченное руководителем образовательной организации за перенос оценок за итоговое сочинение (изложение) из копий бланков в оригиналы </a:t>
            </a:r>
            <a:r>
              <a:rPr lang="ru-RU" sz="2000" dirty="0"/>
              <a:t>принимает от руководителя образовательной организации копии бланков регистрации, копии бланков записи (в том числе дополнительные бланки записи), оригиналы, указанных материалов, а также заполненные </a:t>
            </a:r>
            <a:r>
              <a:rPr lang="ru-RU" sz="2000" dirty="0">
                <a:hlinkClick r:id="rId2" action="ppaction://hlinksldjump"/>
              </a:rPr>
              <a:t>формы ИС-6</a:t>
            </a:r>
            <a:r>
              <a:rPr lang="ru-RU" sz="2000" dirty="0"/>
              <a:t>.</a:t>
            </a:r>
          </a:p>
          <a:p>
            <a:pPr>
              <a:spcBef>
                <a:spcPts val="0"/>
              </a:spcBef>
            </a:pPr>
            <a:r>
              <a:rPr lang="ru-RU" sz="2000" dirty="0"/>
              <a:t>7.9.2. Переносит оценки за итоговое сочинение (изложение) из копий бланков в оригиналы.</a:t>
            </a:r>
          </a:p>
          <a:p>
            <a:pPr>
              <a:lnSpc>
                <a:spcPct val="150000"/>
              </a:lnSpc>
              <a:spcBef>
                <a:spcPts val="0"/>
              </a:spcBef>
            </a:pPr>
            <a:r>
              <a:rPr lang="ru-RU" sz="2200" dirty="0"/>
              <a:t>Заполняют </a:t>
            </a:r>
            <a:r>
              <a:rPr lang="ru-RU" sz="2200" u="sng" dirty="0"/>
              <a:t>совместно с руководителем образовательной организации</a:t>
            </a:r>
            <a:r>
              <a:rPr lang="ru-RU" sz="2200" dirty="0"/>
              <a:t> форму С-4 в частях:</a:t>
            </a:r>
          </a:p>
          <a:p>
            <a:pPr>
              <a:lnSpc>
                <a:spcPct val="150000"/>
              </a:lnSpc>
              <a:spcBef>
                <a:spcPts val="0"/>
              </a:spcBef>
              <a:buFont typeface="Wingdings" pitchFamily="2" charset="2"/>
              <a:buChar char="Ø"/>
            </a:pPr>
            <a:r>
              <a:rPr lang="ru-RU" sz="2200" dirty="0">
                <a:hlinkClick r:id="rId3" action="ppaction://hlinksldjump"/>
              </a:rPr>
              <a:t>4.6. «Протокол передачи оригиналов и копий бланков после переноса оценок за итоговое сочинение (изложение) в оригиналы»;</a:t>
            </a:r>
          </a:p>
          <a:p>
            <a:pPr>
              <a:lnSpc>
                <a:spcPct val="150000"/>
              </a:lnSpc>
              <a:spcBef>
                <a:spcPts val="0"/>
              </a:spcBef>
              <a:buFont typeface="Wingdings" pitchFamily="2" charset="2"/>
              <a:buChar char="Ø"/>
            </a:pPr>
            <a:r>
              <a:rPr lang="ru-RU" sz="2200" dirty="0">
                <a:hlinkClick r:id="rId3" action="ppaction://hlinksldjump"/>
              </a:rPr>
              <a:t>4.7. «Акт переноса оценок за итоговое сочинение (изложение) из копий бланков в оригиналы».</a:t>
            </a:r>
            <a:endParaRPr lang="ru-RU" sz="22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ИС-06</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403648" y="0"/>
            <a:ext cx="4464496" cy="6813376"/>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325767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164288" y="683751"/>
            <a:ext cx="1224136"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(4.6 – 4.7)</a:t>
            </a:r>
          </a:p>
        </p:txBody>
      </p:sp>
      <p:pic>
        <p:nvPicPr>
          <p:cNvPr id="2" name="Рисунок 1"/>
          <p:cNvPicPr>
            <a:picLocks noChangeAspect="1"/>
          </p:cNvPicPr>
          <p:nvPr/>
        </p:nvPicPr>
        <p:blipFill>
          <a:blip r:embed="rId4"/>
          <a:stretch>
            <a:fillRect/>
          </a:stretch>
        </p:blipFill>
        <p:spPr>
          <a:xfrm>
            <a:off x="426674" y="-99392"/>
            <a:ext cx="5875419" cy="6885787"/>
          </a:xfrm>
          <a:prstGeom prst="rect">
            <a:avLst/>
          </a:prstGeom>
        </p:spPr>
      </p:pic>
      <p:sp>
        <p:nvSpPr>
          <p:cNvPr id="10" name="Прямоугольник 9">
            <a:hlinkClick r:id="rId5" action="ppaction://hlinksldjump"/>
          </p:cNvPr>
          <p:cNvSpPr/>
          <p:nvPr/>
        </p:nvSpPr>
        <p:spPr>
          <a:xfrm>
            <a:off x="0" y="0"/>
            <a:ext cx="9144000" cy="6858001"/>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81682016"/>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 проведении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1124744"/>
            <a:ext cx="8856984" cy="3528392"/>
          </a:xfrm>
        </p:spPr>
        <p:txBody>
          <a:bodyPr>
            <a:noAutofit/>
          </a:bodyPr>
          <a:lstStyle/>
          <a:p>
            <a:pPr>
              <a:spcBef>
                <a:spcPts val="0"/>
              </a:spcBef>
            </a:pPr>
            <a:r>
              <a:rPr lang="ru-RU" sz="2000" dirty="0"/>
              <a:t>При переносе оценок за итоговое сочинение (изложение) из копий бланков в оригиналы </a:t>
            </a:r>
            <a:r>
              <a:rPr lang="ru-RU" sz="2000" b="1" u="sng" dirty="0"/>
              <a:t>особое внимание следует обратить на корректность переноса и заполнения бланка регистрации</a:t>
            </a:r>
            <a:r>
              <a:rPr lang="ru-RU" sz="2000" dirty="0"/>
              <a:t>:</a:t>
            </a:r>
          </a:p>
          <a:p>
            <a:pPr>
              <a:spcBef>
                <a:spcPts val="0"/>
              </a:spcBef>
            </a:pPr>
            <a:r>
              <a:rPr lang="ru-RU" sz="2000" dirty="0"/>
              <a:t>- по одному критерию не может быть одновременно «Х» в полях зачет и незачет;</a:t>
            </a:r>
          </a:p>
          <a:p>
            <a:pPr>
              <a:spcBef>
                <a:spcPts val="0"/>
              </a:spcBef>
            </a:pPr>
            <a:r>
              <a:rPr lang="ru-RU" sz="2000" dirty="0"/>
              <a:t>- по одному критерию не могут быть одновременно пустые поля зачет и незачет;</a:t>
            </a:r>
          </a:p>
          <a:p>
            <a:pPr>
              <a:spcBef>
                <a:spcPts val="0"/>
              </a:spcBef>
            </a:pPr>
            <a:r>
              <a:rPr lang="ru-RU" sz="2000" dirty="0"/>
              <a:t>- в итоговом результате не может быть одновременно «Х» в полях зачет и незачет; </a:t>
            </a:r>
          </a:p>
          <a:p>
            <a:pPr>
              <a:spcBef>
                <a:spcPts val="0"/>
              </a:spcBef>
            </a:pPr>
            <a:r>
              <a:rPr lang="ru-RU" sz="2000" dirty="0"/>
              <a:t>- в итоговом результате не могут быть одновременно пустые поля зачет и незачет.</a:t>
            </a:r>
          </a:p>
        </p:txBody>
      </p:sp>
      <p:sp>
        <p:nvSpPr>
          <p:cNvPr id="5" name="Прямоугольник 4"/>
          <p:cNvSpPr/>
          <p:nvPr/>
        </p:nvSpPr>
        <p:spPr>
          <a:xfrm>
            <a:off x="287524" y="4625841"/>
            <a:ext cx="8568952"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indent="447675" algn="ctr"/>
            <a:r>
              <a:rPr lang="ru-RU" sz="2000" b="1" u="sng" dirty="0">
                <a:solidFill>
                  <a:schemeClr val="tx1"/>
                </a:solidFill>
                <a:latin typeface="Times New Roman" pitchFamily="18" charset="0"/>
                <a:cs typeface="Times New Roman" pitchFamily="18" charset="0"/>
              </a:rPr>
              <a:t>Если эксперт ставит общий «незачет» хотя бы по одному из требований «Объем сочинения (изложения)» и «Самостоятельность написания итогового сочинения (изложения)», то «Х» ставится по каждому критерию в поля «незачет».</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grpSp>
        <p:nvGrpSpPr>
          <p:cNvPr id="17" name="Группа 16"/>
          <p:cNvGrpSpPr/>
          <p:nvPr/>
        </p:nvGrpSpPr>
        <p:grpSpPr>
          <a:xfrm>
            <a:off x="107504" y="764704"/>
            <a:ext cx="4176464" cy="2160240"/>
            <a:chOff x="1475656" y="2852936"/>
            <a:chExt cx="6092190" cy="2952328"/>
          </a:xfrm>
        </p:grpSpPr>
        <p:pic>
          <p:nvPicPr>
            <p:cNvPr id="6" name="Рисунок 5"/>
            <p:cNvPicPr/>
            <p:nvPr/>
          </p:nvPicPr>
          <p:blipFill>
            <a:blip r:embed="rId2" cstate="print"/>
            <a:srcRect t="63074" b="1189"/>
            <a:stretch>
              <a:fillRect/>
            </a:stretch>
          </p:blipFill>
          <p:spPr bwMode="auto">
            <a:xfrm>
              <a:off x="1475656" y="2852936"/>
              <a:ext cx="6092190" cy="2952328"/>
            </a:xfrm>
            <a:prstGeom prst="rect">
              <a:avLst/>
            </a:prstGeom>
            <a:noFill/>
            <a:ln w="9525">
              <a:noFill/>
              <a:miter lim="800000"/>
              <a:headEnd/>
              <a:tailEnd/>
            </a:ln>
          </p:spPr>
        </p:pic>
        <p:sp>
          <p:nvSpPr>
            <p:cNvPr id="7" name="TextBox 6"/>
            <p:cNvSpPr txBox="1"/>
            <p:nvPr/>
          </p:nvSpPr>
          <p:spPr>
            <a:xfrm>
              <a:off x="3295510" y="4062446"/>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13" name="TextBox 12"/>
            <p:cNvSpPr txBox="1"/>
            <p:nvPr/>
          </p:nvSpPr>
          <p:spPr>
            <a:xfrm>
              <a:off x="3718707" y="4759648"/>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14" name="Прямоугольник 13"/>
            <p:cNvSpPr/>
            <p:nvPr/>
          </p:nvSpPr>
          <p:spPr>
            <a:xfrm>
              <a:off x="3373742" y="3771788"/>
              <a:ext cx="2160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16" name="Прямоугольник 15"/>
            <p:cNvSpPr/>
            <p:nvPr/>
          </p:nvSpPr>
          <p:spPr>
            <a:xfrm>
              <a:off x="3779912" y="477690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grpSp>
      <p:grpSp>
        <p:nvGrpSpPr>
          <p:cNvPr id="18" name="Группа 17"/>
          <p:cNvGrpSpPr/>
          <p:nvPr/>
        </p:nvGrpSpPr>
        <p:grpSpPr>
          <a:xfrm>
            <a:off x="4788024" y="764704"/>
            <a:ext cx="4176464" cy="2160240"/>
            <a:chOff x="1475656" y="2852936"/>
            <a:chExt cx="6092190" cy="2952328"/>
          </a:xfrm>
        </p:grpSpPr>
        <p:pic>
          <p:nvPicPr>
            <p:cNvPr id="19" name="Рисунок 18"/>
            <p:cNvPicPr/>
            <p:nvPr/>
          </p:nvPicPr>
          <p:blipFill>
            <a:blip r:embed="rId2" cstate="print"/>
            <a:srcRect t="63074" b="1189"/>
            <a:stretch>
              <a:fillRect/>
            </a:stretch>
          </p:blipFill>
          <p:spPr bwMode="auto">
            <a:xfrm>
              <a:off x="1475656" y="2852936"/>
              <a:ext cx="6092190" cy="2952328"/>
            </a:xfrm>
            <a:prstGeom prst="rect">
              <a:avLst/>
            </a:prstGeom>
            <a:noFill/>
            <a:ln w="9525">
              <a:noFill/>
              <a:miter lim="800000"/>
              <a:headEnd/>
              <a:tailEnd/>
            </a:ln>
          </p:spPr>
        </p:pic>
        <p:sp>
          <p:nvSpPr>
            <p:cNvPr id="20" name="TextBox 19"/>
            <p:cNvSpPr txBox="1"/>
            <p:nvPr/>
          </p:nvSpPr>
          <p:spPr>
            <a:xfrm>
              <a:off x="3295510" y="4062446"/>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26" name="TextBox 25"/>
            <p:cNvSpPr txBox="1"/>
            <p:nvPr/>
          </p:nvSpPr>
          <p:spPr>
            <a:xfrm>
              <a:off x="3718707" y="4759648"/>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27" name="Прямоугольник 26"/>
            <p:cNvSpPr/>
            <p:nvPr/>
          </p:nvSpPr>
          <p:spPr>
            <a:xfrm>
              <a:off x="3373741" y="3771788"/>
              <a:ext cx="452956" cy="504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29" name="Прямоугольник 28"/>
            <p:cNvSpPr/>
            <p:nvPr/>
          </p:nvSpPr>
          <p:spPr>
            <a:xfrm>
              <a:off x="3779912" y="477690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54" name="TextBox 53"/>
            <p:cNvSpPr txBox="1"/>
            <p:nvPr/>
          </p:nvSpPr>
          <p:spPr>
            <a:xfrm>
              <a:off x="3532895" y="4062446"/>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grpSp>
      <p:pic>
        <p:nvPicPr>
          <p:cNvPr id="31" name="Рисунок 30"/>
          <p:cNvPicPr/>
          <p:nvPr/>
        </p:nvPicPr>
        <p:blipFill>
          <a:blip r:embed="rId2" cstate="print"/>
          <a:srcRect t="63074" b="1189"/>
          <a:stretch>
            <a:fillRect/>
          </a:stretch>
        </p:blipFill>
        <p:spPr bwMode="auto">
          <a:xfrm>
            <a:off x="107504" y="3825866"/>
            <a:ext cx="4176465" cy="2160240"/>
          </a:xfrm>
          <a:prstGeom prst="rect">
            <a:avLst/>
          </a:prstGeom>
          <a:noFill/>
          <a:ln w="9525">
            <a:noFill/>
            <a:miter lim="800000"/>
            <a:headEnd/>
            <a:tailEnd/>
          </a:ln>
        </p:spPr>
      </p:pic>
      <p:sp>
        <p:nvSpPr>
          <p:cNvPr id="32" name="TextBox 31"/>
          <p:cNvSpPr txBox="1"/>
          <p:nvPr/>
        </p:nvSpPr>
        <p:spPr>
          <a:xfrm>
            <a:off x="1355094" y="4710873"/>
            <a:ext cx="221112" cy="206953"/>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33" name="TextBox 32"/>
          <p:cNvSpPr txBox="1"/>
          <p:nvPr/>
        </p:nvSpPr>
        <p:spPr>
          <a:xfrm>
            <a:off x="2849917" y="4721575"/>
            <a:ext cx="221112" cy="206953"/>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34" name="TextBox 33"/>
          <p:cNvSpPr txBox="1"/>
          <p:nvPr/>
        </p:nvSpPr>
        <p:spPr>
          <a:xfrm>
            <a:off x="3015751" y="4721575"/>
            <a:ext cx="221112" cy="206953"/>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35" name="TextBox 34"/>
          <p:cNvSpPr txBox="1"/>
          <p:nvPr/>
        </p:nvSpPr>
        <p:spPr>
          <a:xfrm>
            <a:off x="3181586" y="4721575"/>
            <a:ext cx="221112" cy="206953"/>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36" name="TextBox 35"/>
          <p:cNvSpPr txBox="1"/>
          <p:nvPr/>
        </p:nvSpPr>
        <p:spPr>
          <a:xfrm>
            <a:off x="3347420" y="4721575"/>
            <a:ext cx="221112" cy="206953"/>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37" name="TextBox 36"/>
          <p:cNvSpPr txBox="1"/>
          <p:nvPr/>
        </p:nvSpPr>
        <p:spPr>
          <a:xfrm>
            <a:off x="3513255" y="4721575"/>
            <a:ext cx="221112" cy="206953"/>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39" name="Прямоугольник 38"/>
          <p:cNvSpPr/>
          <p:nvPr/>
        </p:nvSpPr>
        <p:spPr>
          <a:xfrm>
            <a:off x="1408726" y="4498197"/>
            <a:ext cx="148094" cy="3688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40" name="Прямоугольник 39"/>
          <p:cNvSpPr/>
          <p:nvPr/>
        </p:nvSpPr>
        <p:spPr>
          <a:xfrm>
            <a:off x="2427643" y="4721575"/>
            <a:ext cx="1283481" cy="158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41" name="Прямоугольник 40"/>
          <p:cNvSpPr/>
          <p:nvPr/>
        </p:nvSpPr>
        <p:spPr>
          <a:xfrm>
            <a:off x="1687173" y="5233644"/>
            <a:ext cx="148094" cy="158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55" name="Прямоугольник 54"/>
          <p:cNvSpPr/>
          <p:nvPr/>
        </p:nvSpPr>
        <p:spPr>
          <a:xfrm>
            <a:off x="2427642" y="1671854"/>
            <a:ext cx="1283481" cy="158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56" name="Прямоугольник 55"/>
          <p:cNvSpPr/>
          <p:nvPr/>
        </p:nvSpPr>
        <p:spPr>
          <a:xfrm>
            <a:off x="7116958" y="1671854"/>
            <a:ext cx="1283481" cy="158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grpSp>
        <p:nvGrpSpPr>
          <p:cNvPr id="42" name="Группа 41"/>
          <p:cNvGrpSpPr/>
          <p:nvPr/>
        </p:nvGrpSpPr>
        <p:grpSpPr>
          <a:xfrm>
            <a:off x="4788024" y="3825866"/>
            <a:ext cx="4176464" cy="2160240"/>
            <a:chOff x="1475656" y="2852936"/>
            <a:chExt cx="6092190" cy="2952328"/>
          </a:xfrm>
        </p:grpSpPr>
        <p:pic>
          <p:nvPicPr>
            <p:cNvPr id="43" name="Рисунок 42"/>
            <p:cNvPicPr/>
            <p:nvPr/>
          </p:nvPicPr>
          <p:blipFill>
            <a:blip r:embed="rId2" cstate="print"/>
            <a:srcRect t="63074" b="1189"/>
            <a:stretch>
              <a:fillRect/>
            </a:stretch>
          </p:blipFill>
          <p:spPr bwMode="auto">
            <a:xfrm>
              <a:off x="1475656" y="2852936"/>
              <a:ext cx="6092190" cy="2952328"/>
            </a:xfrm>
            <a:prstGeom prst="rect">
              <a:avLst/>
            </a:prstGeom>
            <a:noFill/>
            <a:ln w="9525">
              <a:noFill/>
              <a:miter lim="800000"/>
              <a:headEnd/>
              <a:tailEnd/>
            </a:ln>
          </p:spPr>
        </p:pic>
        <p:sp>
          <p:nvSpPr>
            <p:cNvPr id="44" name="TextBox 43"/>
            <p:cNvSpPr txBox="1"/>
            <p:nvPr/>
          </p:nvSpPr>
          <p:spPr>
            <a:xfrm>
              <a:off x="3295510" y="4062446"/>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45" name="TextBox 44"/>
            <p:cNvSpPr txBox="1"/>
            <p:nvPr/>
          </p:nvSpPr>
          <p:spPr>
            <a:xfrm>
              <a:off x="5476002" y="4077072"/>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46" name="TextBox 45"/>
            <p:cNvSpPr txBox="1"/>
            <p:nvPr/>
          </p:nvSpPr>
          <p:spPr>
            <a:xfrm>
              <a:off x="5717903" y="4077072"/>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47" name="TextBox 46"/>
            <p:cNvSpPr txBox="1"/>
            <p:nvPr/>
          </p:nvSpPr>
          <p:spPr>
            <a:xfrm>
              <a:off x="5959806" y="4077072"/>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48" name="TextBox 47"/>
            <p:cNvSpPr txBox="1"/>
            <p:nvPr/>
          </p:nvSpPr>
          <p:spPr>
            <a:xfrm>
              <a:off x="6201707" y="4077072"/>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49" name="TextBox 48"/>
            <p:cNvSpPr txBox="1"/>
            <p:nvPr/>
          </p:nvSpPr>
          <p:spPr>
            <a:xfrm>
              <a:off x="6443610" y="4077072"/>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50" name="TextBox 49"/>
            <p:cNvSpPr txBox="1"/>
            <p:nvPr/>
          </p:nvSpPr>
          <p:spPr>
            <a:xfrm>
              <a:off x="3718707" y="4759648"/>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51" name="Прямоугольник 50"/>
            <p:cNvSpPr/>
            <p:nvPr/>
          </p:nvSpPr>
          <p:spPr>
            <a:xfrm>
              <a:off x="3618045" y="3771788"/>
              <a:ext cx="208650" cy="504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52" name="Прямоугольник 51"/>
            <p:cNvSpPr/>
            <p:nvPr/>
          </p:nvSpPr>
          <p:spPr>
            <a:xfrm>
              <a:off x="4860032" y="4077072"/>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53" name="Прямоугольник 52"/>
            <p:cNvSpPr/>
            <p:nvPr/>
          </p:nvSpPr>
          <p:spPr>
            <a:xfrm>
              <a:off x="3779912" y="477690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57" name="TextBox 56"/>
            <p:cNvSpPr txBox="1"/>
            <p:nvPr/>
          </p:nvSpPr>
          <p:spPr>
            <a:xfrm>
              <a:off x="3532895" y="4062446"/>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sp>
          <p:nvSpPr>
            <p:cNvPr id="58" name="TextBox 57"/>
            <p:cNvSpPr txBox="1"/>
            <p:nvPr/>
          </p:nvSpPr>
          <p:spPr>
            <a:xfrm>
              <a:off x="3532895" y="3871468"/>
              <a:ext cx="322535" cy="282836"/>
            </a:xfrm>
            <a:prstGeom prst="rect">
              <a:avLst/>
            </a:prstGeom>
            <a:noFill/>
          </p:spPr>
          <p:txBody>
            <a:bodyPr wrap="square" rtlCol="0">
              <a:spAutoFit/>
            </a:bodyPr>
            <a:lstStyle/>
            <a:p>
              <a:r>
                <a:rPr lang="ru-RU" sz="700" dirty="0">
                  <a:latin typeface="Times New Roman" pitchFamily="18" charset="0"/>
                  <a:cs typeface="Times New Roman" pitchFamily="18" charset="0"/>
                </a:rPr>
                <a:t>Х</a:t>
              </a:r>
            </a:p>
          </p:txBody>
        </p:sp>
      </p:grpSp>
      <p:sp>
        <p:nvSpPr>
          <p:cNvPr id="5" name="TextBox 4"/>
          <p:cNvSpPr txBox="1"/>
          <p:nvPr/>
        </p:nvSpPr>
        <p:spPr>
          <a:xfrm>
            <a:off x="107504" y="3045264"/>
            <a:ext cx="8928992" cy="584775"/>
          </a:xfrm>
          <a:prstGeom prst="rect">
            <a:avLst/>
          </a:prstGeom>
          <a:noFill/>
        </p:spPr>
        <p:txBody>
          <a:bodyPr wrap="square" rtlCol="0">
            <a:spAutoFit/>
          </a:bodyPr>
          <a:lstStyle/>
          <a:p>
            <a:pPr algn="ctr"/>
            <a:r>
              <a:rPr lang="ru-RU" sz="3200" b="1" dirty="0">
                <a:latin typeface="Times New Roman" panose="02020603050405020304" pitchFamily="18" charset="0"/>
                <a:cs typeface="Times New Roman" panose="02020603050405020304" pitchFamily="18" charset="0"/>
              </a:rPr>
              <a:t>НЕПРАВИЛЬНОЕ ЗАПОЛНЕНИЕ БЛАНКОВ</a:t>
            </a:r>
          </a:p>
        </p:txBody>
      </p:sp>
    </p:spTree>
    <p:extLst>
      <p:ext uri="{BB962C8B-B14F-4D97-AF65-F5344CB8AC3E}">
        <p14:creationId xmlns:p14="http://schemas.microsoft.com/office/powerpoint/2010/main" val="3365872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908720"/>
            <a:ext cx="8784976" cy="5217443"/>
          </a:xfrm>
        </p:spPr>
        <p:txBody>
          <a:bodyPr vert="horz" lIns="91440" tIns="45720" rIns="91440" bIns="45720" rtlCol="0">
            <a:noAutofit/>
          </a:bodyPr>
          <a:lstStyle/>
          <a:p>
            <a:pPr indent="361950">
              <a:spcBef>
                <a:spcPts val="0"/>
              </a:spcBef>
              <a:tabLst>
                <a:tab pos="542925" algn="l"/>
                <a:tab pos="714375" algn="l"/>
              </a:tabLst>
            </a:pPr>
            <a:r>
              <a:rPr lang="ru-RU" sz="1900" dirty="0"/>
              <a:t>После переноса оценок за итоговое сочинение (изложение) из копий бланков в оригиналы совместно с  членом комиссии по организации итогового сочинения:</a:t>
            </a:r>
          </a:p>
          <a:p>
            <a:pPr indent="361950">
              <a:spcBef>
                <a:spcPts val="0"/>
              </a:spcBef>
              <a:tabLst>
                <a:tab pos="542925" algn="l"/>
                <a:tab pos="714375" algn="l"/>
              </a:tabLst>
            </a:pPr>
            <a:r>
              <a:rPr lang="ru-RU" sz="1900" dirty="0"/>
              <a:t>- проверяют комплектность оригиналов бланков регистрации и бланков записи (в т. ч. дополнительные бланки записи, которые идут после основного бланка записи);</a:t>
            </a:r>
          </a:p>
          <a:p>
            <a:pPr indent="361950">
              <a:spcBef>
                <a:spcPts val="0"/>
              </a:spcBef>
              <a:tabLst>
                <a:tab pos="542925" algn="l"/>
                <a:tab pos="714375" algn="l"/>
              </a:tabLst>
            </a:pPr>
            <a:r>
              <a:rPr lang="ru-RU" sz="1900" dirty="0"/>
              <a:t>- после переноса оценок в оригиналы бланков регистрации возвратный доставочный конверт для РЦОИ комплектуется следующим образом:</a:t>
            </a:r>
          </a:p>
          <a:p>
            <a:pPr marL="542925" indent="361950">
              <a:spcBef>
                <a:spcPts val="0"/>
              </a:spcBef>
              <a:buFont typeface="Wingdings" pitchFamily="2" charset="2"/>
              <a:buChar char="Ø"/>
              <a:tabLst>
                <a:tab pos="542925" algn="l"/>
                <a:tab pos="714375" algn="l"/>
              </a:tabLst>
            </a:pPr>
            <a:r>
              <a:rPr lang="ru-RU" sz="1900" dirty="0"/>
              <a:t>собираются </a:t>
            </a:r>
            <a:r>
              <a:rPr lang="ru-RU" sz="1900" b="1" u="sng" dirty="0"/>
              <a:t>все оригиналы бланков регистрации </a:t>
            </a:r>
            <a:r>
              <a:rPr lang="ru-RU" sz="1900" dirty="0"/>
              <a:t>участников итогового сочинения (изложения);</a:t>
            </a:r>
          </a:p>
          <a:p>
            <a:pPr marL="542925" indent="361950">
              <a:spcBef>
                <a:spcPts val="0"/>
              </a:spcBef>
              <a:buFont typeface="Wingdings" pitchFamily="2" charset="2"/>
              <a:buChar char="Ø"/>
              <a:tabLst>
                <a:tab pos="542925" algn="l"/>
                <a:tab pos="714375" algn="l"/>
              </a:tabLst>
            </a:pPr>
            <a:r>
              <a:rPr lang="ru-RU" sz="1900" b="1" u="sng" dirty="0"/>
              <a:t>после</a:t>
            </a:r>
            <a:r>
              <a:rPr lang="ru-RU" sz="1900" dirty="0"/>
              <a:t> всех бланков регистрации следуют </a:t>
            </a:r>
            <a:r>
              <a:rPr lang="ru-RU" sz="1900" b="1" u="sng" dirty="0"/>
              <a:t>бланки записи </a:t>
            </a:r>
            <a:r>
              <a:rPr lang="ru-RU" sz="1900" dirty="0"/>
              <a:t>(в т. ч. дополнительные бланки записи);</a:t>
            </a:r>
          </a:p>
          <a:p>
            <a:pPr indent="361950" algn="ctr">
              <a:spcBef>
                <a:spcPts val="0"/>
              </a:spcBef>
              <a:tabLst>
                <a:tab pos="542925" algn="l"/>
                <a:tab pos="714375" algn="l"/>
              </a:tabLst>
            </a:pPr>
            <a:r>
              <a:rPr lang="ru-RU" sz="1800" b="1" dirty="0"/>
              <a:t>Обращаем внимание! Дополнительные бланки записи следуют строго за основным бланком записи участника, в соответствии с 10-значным кодом работы.</a:t>
            </a:r>
          </a:p>
          <a:p>
            <a:pPr indent="361950">
              <a:spcBef>
                <a:spcPts val="0"/>
              </a:spcBef>
              <a:tabLst>
                <a:tab pos="542925" algn="l"/>
                <a:tab pos="714375" algn="l"/>
              </a:tabLst>
            </a:pPr>
            <a:r>
              <a:rPr lang="ru-RU" sz="1900" dirty="0"/>
              <a:t>- запечатывают возвратный доставочный пакет (</a:t>
            </a:r>
            <a:r>
              <a:rPr lang="ru-RU" sz="2000" b="1" u="sng" dirty="0"/>
              <a:t>работы учащихся без скрепок, </a:t>
            </a:r>
            <a:r>
              <a:rPr lang="ru-RU" sz="2000" b="1" u="sng" dirty="0" err="1"/>
              <a:t>степлеров</a:t>
            </a:r>
            <a:r>
              <a:rPr lang="ru-RU" sz="2000" b="1" u="sng" dirty="0"/>
              <a:t>, файлов, конвертов</a:t>
            </a:r>
            <a:r>
              <a:rPr lang="ru-RU" sz="1900" dirty="0"/>
              <a:t>);</a:t>
            </a:r>
          </a:p>
          <a:p>
            <a:pPr indent="361950">
              <a:spcBef>
                <a:spcPts val="0"/>
              </a:spcBef>
              <a:tabLst>
                <a:tab pos="542925" algn="l"/>
                <a:tab pos="714375" algn="l"/>
              </a:tabLst>
            </a:pPr>
            <a:r>
              <a:rPr lang="ru-RU" sz="1900" dirty="0"/>
              <a:t>- составляют </a:t>
            </a:r>
            <a:r>
              <a:rPr lang="ru-RU" sz="1900" dirty="0">
                <a:hlinkClick r:id="rId2" action="ppaction://hlinksldjump"/>
              </a:rPr>
              <a:t>«Акт о комплектовании возвратных пакетов для обработки в РЦОИ» (Форма С-4)</a:t>
            </a:r>
            <a:r>
              <a:rPr lang="ru-RU" sz="1900"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404664"/>
            <a:ext cx="2664296"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С-1-С</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7505" y="1340768"/>
            <a:ext cx="8928992" cy="4176464"/>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4"/>
          <a:stretch>
            <a:fillRect/>
          </a:stretch>
        </p:blipFill>
        <p:spPr>
          <a:xfrm>
            <a:off x="42243" y="1674701"/>
            <a:ext cx="9059514" cy="3508598"/>
          </a:xfrm>
          <a:prstGeom prst="rect">
            <a:avLst/>
          </a:prstGeom>
        </p:spPr>
      </p:pic>
      <p:sp>
        <p:nvSpPr>
          <p:cNvPr id="10" name="Прямоугольник 9">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548680"/>
            <a:ext cx="8784976" cy="5760640"/>
          </a:xfrm>
        </p:spPr>
        <p:txBody>
          <a:bodyPr vert="horz" lIns="91440" tIns="45720" rIns="91440" bIns="45720" rtlCol="0">
            <a:noAutofit/>
          </a:bodyPr>
          <a:lstStyle/>
          <a:p>
            <a:pPr indent="361950" algn="ctr">
              <a:spcBef>
                <a:spcPts val="0"/>
              </a:spcBef>
              <a:tabLst>
                <a:tab pos="542925" algn="l"/>
                <a:tab pos="714375" algn="l"/>
              </a:tabLst>
            </a:pPr>
            <a:r>
              <a:rPr lang="ru-RU" sz="1800" b="1" u="sng" dirty="0"/>
              <a:t>Готовит и передает членам ГЭК (муниципального уровня):</a:t>
            </a:r>
          </a:p>
          <a:p>
            <a:pPr indent="361950">
              <a:spcBef>
                <a:spcPts val="0"/>
              </a:spcBef>
              <a:buFont typeface="Wingdings" pitchFamily="2" charset="2"/>
              <a:buChar char="Ø"/>
              <a:tabLst>
                <a:tab pos="542925" algn="l"/>
                <a:tab pos="714375" algn="l"/>
              </a:tabLst>
            </a:pPr>
            <a:r>
              <a:rPr lang="ru-RU" sz="1400" dirty="0"/>
              <a:t>Запечатанные возвратные доставочные пакеты;</a:t>
            </a:r>
          </a:p>
          <a:p>
            <a:pPr indent="361950">
              <a:spcBef>
                <a:spcPts val="0"/>
              </a:spcBef>
              <a:buFont typeface="Wingdings" pitchFamily="2" charset="2"/>
              <a:buChar char="Ø"/>
              <a:tabLst>
                <a:tab pos="542925" algn="l"/>
                <a:tab pos="714375" algn="l"/>
              </a:tabLst>
            </a:pPr>
            <a:r>
              <a:rPr lang="ru-RU" sz="1400" dirty="0" err="1"/>
              <a:t>Секьюрпаки</a:t>
            </a:r>
            <a:r>
              <a:rPr lang="ru-RU" sz="1400" dirty="0"/>
              <a:t> с неиспользованными, испорченными, бракованными индивидуальными комплектами;</a:t>
            </a:r>
          </a:p>
          <a:p>
            <a:pPr indent="361950">
              <a:spcBef>
                <a:spcPts val="0"/>
              </a:spcBef>
              <a:buFont typeface="Wingdings" pitchFamily="2" charset="2"/>
              <a:buChar char="Ø"/>
              <a:tabLst>
                <a:tab pos="542925" algn="l"/>
                <a:tab pos="714375" algn="l"/>
              </a:tabLst>
            </a:pPr>
            <a:r>
              <a:rPr lang="ru-RU" sz="1400" dirty="0" err="1"/>
              <a:t>Секьюрпаки</a:t>
            </a:r>
            <a:r>
              <a:rPr lang="ru-RU" sz="1400" dirty="0"/>
              <a:t> с индивидуальными комплектами участников, не завершивших написание итогового сочинения (изложения) по уважительной причине, и индивидуальных комплектов участников, удаленных с итогового сочинения (изложения);</a:t>
            </a:r>
          </a:p>
          <a:p>
            <a:pPr indent="361950">
              <a:spcBef>
                <a:spcPts val="0"/>
              </a:spcBef>
              <a:buFont typeface="Wingdings" pitchFamily="2" charset="2"/>
              <a:buChar char="Ø"/>
              <a:tabLst>
                <a:tab pos="542925" algn="l"/>
                <a:tab pos="714375" algn="l"/>
              </a:tabLst>
            </a:pPr>
            <a:r>
              <a:rPr lang="ru-RU" sz="1400" dirty="0"/>
              <a:t>Сопроводительные документы, использованные в образовательной организации во время проведения и проверки итогового сочинения (изложения):</a:t>
            </a:r>
          </a:p>
          <a:p>
            <a:pPr marL="360000" indent="450000">
              <a:spcBef>
                <a:spcPts val="0"/>
              </a:spcBef>
              <a:buFont typeface="Wingdings" panose="05000000000000000000" pitchFamily="2" charset="2"/>
              <a:buChar char="v"/>
              <a:tabLst>
                <a:tab pos="542925" algn="l"/>
                <a:tab pos="714375" algn="l"/>
              </a:tabLst>
            </a:pPr>
            <a:r>
              <a:rPr lang="ru-RU" sz="1050" dirty="0">
                <a:hlinkClick r:id="rId2" action="ppaction://hlinksldjump"/>
              </a:rPr>
              <a:t>Форма С-2-С «Сводная ведомость учета количества участников и экзаменационных материалов (ЭМ) итогового сочинения (изложения) по аудиториям ОО»</a:t>
            </a:r>
            <a:r>
              <a:rPr lang="ru-RU" sz="1050" dirty="0"/>
              <a:t>;</a:t>
            </a:r>
          </a:p>
          <a:p>
            <a:pPr marL="360000" indent="450000">
              <a:spcBef>
                <a:spcPts val="0"/>
              </a:spcBef>
              <a:buFont typeface="Wingdings" panose="05000000000000000000" pitchFamily="2" charset="2"/>
              <a:buChar char="v"/>
              <a:tabLst>
                <a:tab pos="542925" algn="l"/>
                <a:tab pos="714375" algn="l"/>
              </a:tabLst>
            </a:pPr>
            <a:r>
              <a:rPr lang="ru-RU" sz="1050" dirty="0">
                <a:hlinkClick r:id="rId3" action="ppaction://hlinksldjump"/>
              </a:rPr>
              <a:t>Форма С-2-И «Сводная ведомость учета количества участников и экзаменационных материалов (ЭМ) итогового изложения по аудиториям ОО»</a:t>
            </a:r>
            <a:r>
              <a:rPr lang="ru-RU" sz="1050" dirty="0"/>
              <a:t>;</a:t>
            </a:r>
          </a:p>
          <a:p>
            <a:pPr marL="360000" indent="450000">
              <a:spcBef>
                <a:spcPts val="0"/>
              </a:spcBef>
              <a:buFont typeface="Wingdings" panose="05000000000000000000" pitchFamily="2" charset="2"/>
              <a:buChar char="v"/>
              <a:tabLst>
                <a:tab pos="542925" algn="l"/>
                <a:tab pos="714375" algn="l"/>
              </a:tabLst>
            </a:pPr>
            <a:r>
              <a:rPr lang="ru-RU" sz="1050" dirty="0">
                <a:hlinkClick r:id="rId4" action="ppaction://hlinksldjump"/>
              </a:rPr>
              <a:t>Форма С-3 «Протокол выдачи дополнительного бланка записи ответов итогового сочинения (изложения)»</a:t>
            </a:r>
            <a:r>
              <a:rPr lang="ru-RU" sz="1050" dirty="0"/>
              <a:t>;</a:t>
            </a:r>
          </a:p>
          <a:p>
            <a:pPr marL="360000" indent="450000">
              <a:spcBef>
                <a:spcPts val="0"/>
              </a:spcBef>
              <a:buFont typeface="Wingdings" panose="05000000000000000000" pitchFamily="2" charset="2"/>
              <a:buChar char="v"/>
              <a:tabLst>
                <a:tab pos="542925" algn="l"/>
                <a:tab pos="714375" algn="l"/>
              </a:tabLst>
            </a:pPr>
            <a:r>
              <a:rPr lang="ru-RU" sz="1050" dirty="0">
                <a:hlinkClick r:id="rId5" action="ppaction://hlinksldjump"/>
              </a:rPr>
              <a:t>Форма С-4:</a:t>
            </a:r>
          </a:p>
          <a:p>
            <a:pPr marL="720000" indent="450000">
              <a:spcBef>
                <a:spcPts val="0"/>
              </a:spcBef>
              <a:buFont typeface="Arial" panose="020B0604020202020204" pitchFamily="34" charset="0"/>
              <a:buChar char="•"/>
              <a:tabLst>
                <a:tab pos="542925" algn="l"/>
                <a:tab pos="714375" algn="l"/>
              </a:tabLst>
            </a:pPr>
            <a:r>
              <a:rPr lang="ru-RU" sz="1050" dirty="0">
                <a:hlinkClick r:id="rId5" action="ppaction://hlinksldjump"/>
              </a:rPr>
              <a:t>4.1. «Протокол передачи руководителем образовательной организации оригиналов бланков участников итогового сочинения (изложения) техническому специалисту»;</a:t>
            </a:r>
          </a:p>
          <a:p>
            <a:pPr marL="720000" indent="450000">
              <a:spcBef>
                <a:spcPts val="0"/>
              </a:spcBef>
              <a:buFont typeface="Arial" panose="020B0604020202020204" pitchFamily="34" charset="0"/>
              <a:buChar char="•"/>
              <a:tabLst>
                <a:tab pos="542925" algn="l"/>
                <a:tab pos="714375" algn="l"/>
              </a:tabLst>
            </a:pPr>
            <a:r>
              <a:rPr lang="ru-RU" sz="1050" dirty="0">
                <a:hlinkClick r:id="rId5" action="ppaction://hlinksldjump"/>
              </a:rPr>
              <a:t>4.2. «Протокол передачи техническим специалистом оригиналов и копий бланков участников итогового сочинения (изложения) руководителю образовательной организации»;</a:t>
            </a:r>
            <a:endParaRPr lang="ru-RU" sz="1050" dirty="0"/>
          </a:p>
          <a:p>
            <a:pPr marL="720000" indent="450000">
              <a:spcBef>
                <a:spcPts val="0"/>
              </a:spcBef>
              <a:buFont typeface="Arial" panose="020B0604020202020204" pitchFamily="34" charset="0"/>
              <a:buChar char="•"/>
              <a:tabLst>
                <a:tab pos="542925" algn="l"/>
                <a:tab pos="714375" algn="l"/>
              </a:tabLst>
            </a:pPr>
            <a:r>
              <a:rPr lang="ru-RU" sz="1050" dirty="0">
                <a:hlinkClick r:id="rId6" action="ppaction://hlinksldjump"/>
              </a:rPr>
              <a:t>4.3. «Протокол выдачи копий бланков участников итогового сочинения (изложения) на проверку»;</a:t>
            </a:r>
          </a:p>
          <a:p>
            <a:pPr marL="720000" indent="450000">
              <a:spcBef>
                <a:spcPts val="0"/>
              </a:spcBef>
              <a:buFont typeface="Arial" panose="020B0604020202020204" pitchFamily="34" charset="0"/>
              <a:buChar char="•"/>
              <a:tabLst>
                <a:tab pos="542925" algn="l"/>
                <a:tab pos="714375" algn="l"/>
              </a:tabLst>
            </a:pPr>
            <a:r>
              <a:rPr lang="ru-RU" sz="1050" dirty="0">
                <a:hlinkClick r:id="rId6" action="ppaction://hlinksldjump"/>
              </a:rPr>
              <a:t>4.4. «Протокол передачи копий бланков участников итогового сочинения (изложения) для оформления»;</a:t>
            </a:r>
          </a:p>
          <a:p>
            <a:pPr marL="720000" indent="450000">
              <a:spcBef>
                <a:spcPts val="0"/>
              </a:spcBef>
              <a:buFont typeface="Arial" panose="020B0604020202020204" pitchFamily="34" charset="0"/>
              <a:buChar char="•"/>
              <a:tabLst>
                <a:tab pos="542925" algn="l"/>
                <a:tab pos="714375" algn="l"/>
              </a:tabLst>
            </a:pPr>
            <a:r>
              <a:rPr lang="ru-RU" sz="1050" dirty="0">
                <a:hlinkClick r:id="rId6" action="ppaction://hlinksldjump"/>
              </a:rPr>
              <a:t>4.5. «Протокол передачи оригиналов и копий бланков для переноса оценок за итоговое сочинение (изложение) в оригиналы»;</a:t>
            </a:r>
            <a:endParaRPr lang="ru-RU" sz="1050" dirty="0"/>
          </a:p>
          <a:p>
            <a:pPr marL="720000" indent="450000">
              <a:spcBef>
                <a:spcPts val="0"/>
              </a:spcBef>
              <a:buFont typeface="Arial" panose="020B0604020202020204" pitchFamily="34" charset="0"/>
              <a:buChar char="•"/>
              <a:tabLst>
                <a:tab pos="542925" algn="l"/>
                <a:tab pos="714375" algn="l"/>
              </a:tabLst>
            </a:pPr>
            <a:r>
              <a:rPr lang="ru-RU" sz="1050" dirty="0">
                <a:hlinkClick r:id="rId7" action="ppaction://hlinksldjump"/>
              </a:rPr>
              <a:t>4.6. «Протокол передачи оригиналов и копий бланков после переноса оценок за итоговое сочинение (изложение) в оригиналы»;</a:t>
            </a:r>
          </a:p>
          <a:p>
            <a:pPr marL="720000" indent="450000">
              <a:spcBef>
                <a:spcPts val="0"/>
              </a:spcBef>
              <a:buFont typeface="Arial" panose="020B0604020202020204" pitchFamily="34" charset="0"/>
              <a:buChar char="•"/>
              <a:tabLst>
                <a:tab pos="542925" algn="l"/>
                <a:tab pos="714375" algn="l"/>
              </a:tabLst>
            </a:pPr>
            <a:r>
              <a:rPr lang="ru-RU" sz="1050" dirty="0">
                <a:hlinkClick r:id="rId7" action="ppaction://hlinksldjump"/>
              </a:rPr>
              <a:t>4.7. «Акт переноса оценок за итоговое сочинение (изложение) из копий бланков в оригиналы»;</a:t>
            </a:r>
          </a:p>
          <a:p>
            <a:pPr marL="720000" indent="450000">
              <a:spcBef>
                <a:spcPts val="0"/>
              </a:spcBef>
              <a:buFont typeface="Arial" panose="020B0604020202020204" pitchFamily="34" charset="0"/>
              <a:buChar char="•"/>
              <a:tabLst>
                <a:tab pos="542925" algn="l"/>
                <a:tab pos="714375" algn="l"/>
              </a:tabLst>
            </a:pPr>
            <a:r>
              <a:rPr lang="ru-RU" sz="1050" dirty="0">
                <a:hlinkClick r:id="rId7" action="ppaction://hlinksldjump"/>
              </a:rPr>
              <a:t>4.8. «Акт о комплектовании возвратных пакетов для обработки в РЦОИ МО»;</a:t>
            </a:r>
            <a:endParaRPr lang="ru-RU" sz="1050" dirty="0"/>
          </a:p>
          <a:p>
            <a:pPr marL="360000" indent="450000">
              <a:spcBef>
                <a:spcPts val="0"/>
              </a:spcBef>
              <a:buFont typeface="Wingdings" panose="05000000000000000000" pitchFamily="2" charset="2"/>
              <a:buChar char="v"/>
              <a:tabLst>
                <a:tab pos="542925" algn="l"/>
                <a:tab pos="714375" algn="l"/>
              </a:tabLst>
            </a:pPr>
            <a:r>
              <a:rPr lang="ru-RU" sz="1050" dirty="0">
                <a:hlinkClick r:id="rId8" action="ppaction://hlinksldjump"/>
              </a:rPr>
              <a:t>Форма ИС-01 «Списки распределения участников по ОО (местам проведения)»</a:t>
            </a:r>
            <a:r>
              <a:rPr lang="ru-RU" sz="1050" dirty="0"/>
              <a:t>;</a:t>
            </a:r>
          </a:p>
          <a:p>
            <a:pPr marL="360000" indent="450000">
              <a:spcBef>
                <a:spcPts val="0"/>
              </a:spcBef>
              <a:buFont typeface="Wingdings" panose="05000000000000000000" pitchFamily="2" charset="2"/>
              <a:buChar char="v"/>
              <a:tabLst>
                <a:tab pos="542925" algn="l"/>
                <a:tab pos="714375" algn="l"/>
              </a:tabLst>
            </a:pPr>
            <a:r>
              <a:rPr lang="ru-RU" sz="1050" dirty="0">
                <a:hlinkClick r:id="rId9" action="ppaction://hlinksldjump"/>
              </a:rPr>
              <a:t>Форма ИС-02 «Прикрепление ОО регистрации к ОО проведения (месту проведения)»;</a:t>
            </a:r>
            <a:endParaRPr lang="ru-RU" sz="1050" dirty="0"/>
          </a:p>
          <a:p>
            <a:pPr marL="360000" indent="450000">
              <a:spcBef>
                <a:spcPts val="0"/>
              </a:spcBef>
              <a:buFont typeface="Wingdings" panose="05000000000000000000" pitchFamily="2" charset="2"/>
              <a:buChar char="v"/>
              <a:tabLst>
                <a:tab pos="542925" algn="l"/>
                <a:tab pos="714375" algn="l"/>
              </a:tabLst>
            </a:pPr>
            <a:r>
              <a:rPr lang="ru-RU" sz="1050" dirty="0">
                <a:hlinkClick r:id="rId10" action="ppaction://hlinksldjump"/>
              </a:rPr>
              <a:t>Форма ИС-05 «Ведомость проведения итогового сочинения (изложения) в кабинете ОО (места проведения)»;</a:t>
            </a:r>
            <a:endParaRPr lang="ru-RU" sz="1050" dirty="0"/>
          </a:p>
          <a:p>
            <a:pPr marL="360000" indent="450000">
              <a:spcBef>
                <a:spcPts val="0"/>
              </a:spcBef>
              <a:buFont typeface="Wingdings" panose="05000000000000000000" pitchFamily="2" charset="2"/>
              <a:buChar char="v"/>
              <a:tabLst>
                <a:tab pos="542925" algn="l"/>
                <a:tab pos="714375" algn="l"/>
              </a:tabLst>
            </a:pPr>
            <a:r>
              <a:rPr lang="ru-RU" sz="1050" dirty="0">
                <a:hlinkClick r:id="rId11" action="ppaction://hlinksldjump"/>
              </a:rPr>
              <a:t>Форма ИС-06 «Протокол проверки итогового сочинения (изложения)»;</a:t>
            </a:r>
            <a:endParaRPr lang="ru-RU" sz="1050" dirty="0"/>
          </a:p>
          <a:p>
            <a:pPr marL="360000" indent="450000">
              <a:spcBef>
                <a:spcPts val="0"/>
              </a:spcBef>
              <a:buFont typeface="Wingdings" panose="05000000000000000000" pitchFamily="2" charset="2"/>
              <a:buChar char="v"/>
              <a:tabLst>
                <a:tab pos="542925" algn="l"/>
                <a:tab pos="714375" algn="l"/>
              </a:tabLst>
            </a:pPr>
            <a:r>
              <a:rPr lang="ru-RU" sz="1050" dirty="0">
                <a:hlinkClick r:id="rId12" action="ppaction://hlinksldjump"/>
              </a:rPr>
              <a:t>Форма ИС-07 «Ведомость коррекции персональных данных участников ГИА";</a:t>
            </a:r>
            <a:endParaRPr lang="ru-RU" sz="1050" dirty="0"/>
          </a:p>
          <a:p>
            <a:pPr marL="360000" indent="450000">
              <a:spcBef>
                <a:spcPts val="0"/>
              </a:spcBef>
              <a:buFont typeface="Wingdings" panose="05000000000000000000" pitchFamily="2" charset="2"/>
              <a:buChar char="v"/>
              <a:tabLst>
                <a:tab pos="542925" algn="l"/>
                <a:tab pos="714375" algn="l"/>
              </a:tabLst>
            </a:pPr>
            <a:r>
              <a:rPr lang="ru-RU" sz="1050" dirty="0">
                <a:hlinkClick r:id="rId13" action="ppaction://hlinksldjump"/>
              </a:rPr>
              <a:t>Форма ИС-08 «Акт о досрочном завершении написания итогового сочинения (изложения) по уважительным причинам».</a:t>
            </a:r>
            <a:endParaRPr lang="ru-RU" sz="1050" dirty="0"/>
          </a:p>
          <a:p>
            <a:pPr indent="361950">
              <a:spcBef>
                <a:spcPts val="0"/>
              </a:spcBef>
              <a:tabLst>
                <a:tab pos="542925" algn="l"/>
                <a:tab pos="714375" algn="l"/>
              </a:tabLst>
            </a:pPr>
            <a:r>
              <a:rPr lang="ru-RU" sz="1400" dirty="0"/>
              <a:t>Приемка передача производится на основании формы </a:t>
            </a:r>
            <a:r>
              <a:rPr lang="ru-RU" sz="1400" dirty="0">
                <a:hlinkClick r:id="rId14" action="ppaction://hlinksldjump"/>
              </a:rPr>
              <a:t>14 – ППЭ («Акт приемки-передачи» (МОУО-ППЭ))</a:t>
            </a:r>
            <a:r>
              <a:rPr lang="ru-RU" sz="1400" dirty="0"/>
              <a:t> в соответствии с формами </a:t>
            </a:r>
            <a:r>
              <a:rPr lang="ru-RU" sz="1400" dirty="0">
                <a:hlinkClick r:id="rId2" action="ppaction://hlinksldjump"/>
              </a:rPr>
              <a:t>С-2-С</a:t>
            </a:r>
            <a:r>
              <a:rPr lang="ru-RU" sz="1400" dirty="0"/>
              <a:t>, </a:t>
            </a:r>
            <a:r>
              <a:rPr lang="ru-RU" sz="1400" dirty="0">
                <a:hlinkClick r:id="rId3" action="ppaction://hlinksldjump"/>
              </a:rPr>
              <a:t>С-2-И</a:t>
            </a:r>
            <a:r>
              <a:rPr lang="ru-RU" sz="1400" dirty="0"/>
              <a:t>.</a:t>
            </a:r>
          </a:p>
          <a:p>
            <a:pPr indent="361950">
              <a:spcBef>
                <a:spcPts val="0"/>
              </a:spcBef>
              <a:tabLst>
                <a:tab pos="542925" algn="l"/>
                <a:tab pos="714375" algn="l"/>
              </a:tabLst>
            </a:pPr>
            <a:endParaRPr lang="ru-RU" sz="18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36829" y="10696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С-2-С</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42875" y="763860"/>
            <a:ext cx="8858250" cy="5905500"/>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3621586"/>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С-2-И</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71450" y="801960"/>
            <a:ext cx="8801100" cy="5867400"/>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84868470"/>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С-3</a:t>
            </a:r>
          </a:p>
        </p:txBody>
      </p:sp>
      <p:pic>
        <p:nvPicPr>
          <p:cNvPr id="2049" name="Picture 1"/>
          <p:cNvPicPr>
            <a:picLocks noChangeAspect="1" noChangeArrowheads="1"/>
          </p:cNvPicPr>
          <p:nvPr/>
        </p:nvPicPr>
        <p:blipFill>
          <a:blip r:embed="rId2" cstate="print"/>
          <a:srcRect/>
          <a:stretch>
            <a:fillRect/>
          </a:stretch>
        </p:blipFill>
        <p:spPr bwMode="auto">
          <a:xfrm>
            <a:off x="21778" y="1400935"/>
            <a:ext cx="9098409" cy="4133090"/>
          </a:xfrm>
          <a:prstGeom prst="rect">
            <a:avLst/>
          </a:prstGeom>
          <a:noFill/>
          <a:ln w="9525">
            <a:noFill/>
            <a:miter lim="800000"/>
            <a:headEnd/>
            <a:tailEnd/>
          </a:ln>
          <a:effectLst/>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4617266"/>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p:nvPr/>
        </p:nvPicPr>
        <p:blipFill>
          <a:blip r:embed="rId4">
            <a:extLst>
              <a:ext uri="{28A0092B-C50C-407E-A947-70E740481C1C}">
                <a14:useLocalDpi xmlns:a14="http://schemas.microsoft.com/office/drawing/2010/main" val="0"/>
              </a:ext>
            </a:extLst>
          </a:blip>
          <a:srcRect/>
          <a:stretch>
            <a:fillRect/>
          </a:stretch>
        </p:blipFill>
        <p:spPr bwMode="auto">
          <a:xfrm>
            <a:off x="431775" y="0"/>
            <a:ext cx="5940425" cy="6833870"/>
          </a:xfrm>
          <a:prstGeom prst="rect">
            <a:avLst/>
          </a:prstGeom>
          <a:noFill/>
          <a:ln>
            <a:noFill/>
          </a:ln>
        </p:spPr>
      </p:pic>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(4.1-4.2)</a:t>
            </a:r>
          </a:p>
        </p:txBody>
      </p:sp>
      <p:sp>
        <p:nvSpPr>
          <p:cNvPr id="11" name="Прямоугольник 10">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3167622"/>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(4.3-4.5)</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2817691" y="-93206"/>
            <a:ext cx="3508618" cy="6917218"/>
          </a:xfrm>
          <a:prstGeom prst="rect">
            <a:avLst/>
          </a:prstGeom>
          <a:noFill/>
          <a:ln>
            <a:noFill/>
          </a:ln>
        </p:spPr>
      </p:pic>
      <p:sp>
        <p:nvSpPr>
          <p:cNvPr id="12" name="Прямоугольник 11">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46009856"/>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(4.6-4.8)</a:t>
            </a:r>
          </a:p>
        </p:txBody>
      </p:sp>
      <p:pic>
        <p:nvPicPr>
          <p:cNvPr id="12" name="Рисунок 11"/>
          <p:cNvPicPr/>
          <p:nvPr/>
        </p:nvPicPr>
        <p:blipFill>
          <a:blip r:embed="rId4">
            <a:extLst>
              <a:ext uri="{28A0092B-C50C-407E-A947-70E740481C1C}">
                <a14:useLocalDpi xmlns:a14="http://schemas.microsoft.com/office/drawing/2010/main" val="0"/>
              </a:ext>
            </a:extLst>
          </a:blip>
          <a:srcRect/>
          <a:stretch>
            <a:fillRect/>
          </a:stretch>
        </p:blipFill>
        <p:spPr bwMode="auto">
          <a:xfrm>
            <a:off x="1937526" y="0"/>
            <a:ext cx="4362666" cy="6813376"/>
          </a:xfrm>
          <a:prstGeom prst="rect">
            <a:avLst/>
          </a:prstGeom>
          <a:noFill/>
          <a:ln>
            <a:noFill/>
          </a:ln>
        </p:spPr>
      </p:pic>
      <p:sp>
        <p:nvSpPr>
          <p:cNvPr id="11" name="Прямоугольник 10">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8822474"/>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ИС-01</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255659" y="28613"/>
            <a:ext cx="5112568" cy="6840760"/>
          </a:xfrm>
          <a:prstGeom prst="rect">
            <a:avLst/>
          </a:prstGeom>
          <a:noFill/>
          <a:ln>
            <a:noFill/>
          </a:ln>
        </p:spPr>
      </p:pic>
      <p:sp>
        <p:nvSpPr>
          <p:cNvPr id="9" name="Прямоугольник 8">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60519078"/>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ИС-02</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208912" cy="5544616"/>
          </a:xfrm>
          <a:prstGeom prst="rect">
            <a:avLst/>
          </a:prstGeom>
          <a:noFill/>
          <a:ln>
            <a:noFill/>
          </a:ln>
        </p:spPr>
      </p:pic>
      <p:sp>
        <p:nvSpPr>
          <p:cNvPr id="9" name="Прямоугольник 8">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383714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404664"/>
            <a:ext cx="2664296"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С-1-И</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928992" cy="4248472"/>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62555988"/>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ИС-05</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0" y="5445224"/>
            <a:ext cx="1331640" cy="141277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76056" y="2348880"/>
            <a:ext cx="3960440" cy="1200329"/>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Необходимо самостоятельно вписать номер аудитории</a:t>
            </a:r>
          </a:p>
          <a:p>
            <a:pPr algn="ctr"/>
            <a:r>
              <a:rPr lang="ru-RU" sz="2400" dirty="0">
                <a:latin typeface="Times New Roman" pitchFamily="18" charset="0"/>
                <a:cs typeface="Times New Roman" pitchFamily="18" charset="0"/>
              </a:rPr>
              <a:t>(ауд. № …)</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395537" y="188641"/>
            <a:ext cx="4248472" cy="6552728"/>
          </a:xfrm>
          <a:prstGeom prst="rect">
            <a:avLst/>
          </a:prstGeom>
          <a:noFill/>
          <a:ln>
            <a:noFill/>
          </a:ln>
        </p:spPr>
      </p:pic>
      <p:cxnSp>
        <p:nvCxnSpPr>
          <p:cNvPr id="10" name="Прямая со стрелкой 9"/>
          <p:cNvCxnSpPr/>
          <p:nvPr/>
        </p:nvCxnSpPr>
        <p:spPr>
          <a:xfrm flipH="1" flipV="1">
            <a:off x="899592" y="764704"/>
            <a:ext cx="4536504" cy="15841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3" name="Прямоугольник 12">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90669592"/>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ИС-06</a:t>
            </a: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064"/>
            <a:ext cx="4464496" cy="6813376"/>
          </a:xfrm>
          <a:prstGeom prst="rect">
            <a:avLst/>
          </a:prstGeom>
          <a:noFill/>
          <a:ln>
            <a:noFill/>
          </a:ln>
        </p:spPr>
      </p:pic>
      <p:sp>
        <p:nvSpPr>
          <p:cNvPr id="9" name="Прямоугольник 8">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749244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ИС-07</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6970"/>
            <a:ext cx="7776864" cy="6134398"/>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3630887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ИС-08</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562501" cy="6217245"/>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2635143"/>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404664"/>
            <a:ext cx="2664296"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14-ППЭ</a:t>
            </a:r>
          </a:p>
          <a:p>
            <a:pPr algn="ctr"/>
            <a:r>
              <a:rPr lang="ru-RU" sz="2000" b="1" dirty="0">
                <a:latin typeface="Times New Roman" pitchFamily="18" charset="0"/>
                <a:cs typeface="Times New Roman" pitchFamily="18" charset="0"/>
              </a:rPr>
              <a:t>(МОУО-ППЭ)</a:t>
            </a: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00"/>
            <a:ext cx="5184576" cy="6708567"/>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33249074"/>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(ЧЛЕН ГЭК (МУНИЦИПАЛЬНОГО УРОВНЯ))</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1196752"/>
            <a:ext cx="8784976" cy="4464496"/>
          </a:xfrm>
        </p:spPr>
        <p:txBody>
          <a:bodyPr vert="horz" lIns="91440" tIns="45720" rIns="91440" bIns="45720" rtlCol="0">
            <a:noAutofit/>
          </a:bodyPr>
          <a:lstStyle/>
          <a:p>
            <a:pPr>
              <a:lnSpc>
                <a:spcPct val="150000"/>
              </a:lnSpc>
            </a:pPr>
            <a:r>
              <a:rPr lang="ru-RU" sz="2000" dirty="0"/>
              <a:t>Член ГЭК (муниципального уровня) оформляет формы </a:t>
            </a:r>
            <a:r>
              <a:rPr lang="ru-RU" sz="2000" dirty="0">
                <a:hlinkClick r:id="rId2" action="ppaction://hlinksldjump"/>
              </a:rPr>
              <a:t>С-1-С</a:t>
            </a:r>
            <a:r>
              <a:rPr lang="ru-RU" sz="2000" dirty="0"/>
              <a:t>, </a:t>
            </a:r>
            <a:r>
              <a:rPr lang="ru-RU" sz="2000" dirty="0">
                <a:hlinkClick r:id="rId3" action="ppaction://hlinksldjump"/>
              </a:rPr>
              <a:t>С-1-И</a:t>
            </a:r>
            <a:r>
              <a:rPr lang="ru-RU" sz="2000" dirty="0"/>
              <a:t> для передачи материалов на региональный уровень. </a:t>
            </a:r>
          </a:p>
          <a:p>
            <a:pPr>
              <a:lnSpc>
                <a:spcPct val="150000"/>
              </a:lnSpc>
            </a:pPr>
            <a:r>
              <a:rPr lang="ru-RU" sz="2000" dirty="0"/>
              <a:t>Приемка-передача материалов итогового сочинения (изложения) производится в РЦОИ </a:t>
            </a:r>
            <a:r>
              <a:rPr lang="ru-RU" sz="2000" b="1" u="sng" dirty="0"/>
              <a:t>10 декабря 2016 года с 9:00 до 14:00</a:t>
            </a:r>
            <a:r>
              <a:rPr lang="ru-RU" sz="2000" dirty="0"/>
              <a:t>. Приемка материалов осуществляется на основании формы </a:t>
            </a:r>
            <a:r>
              <a:rPr lang="ru-RU" sz="2000" dirty="0">
                <a:hlinkClick r:id="rId4" action="ppaction://hlinksldjump"/>
              </a:rPr>
              <a:t>14-ППЭ (РЦОИ-МОУО-РЦОИ)</a:t>
            </a:r>
            <a:r>
              <a:rPr lang="ru-RU" sz="2000" dirty="0"/>
              <a:t> в соответствии с формами </a:t>
            </a:r>
            <a:r>
              <a:rPr lang="ru-RU" sz="2000" dirty="0">
                <a:hlinkClick r:id="rId2" action="ppaction://hlinksldjump"/>
              </a:rPr>
              <a:t>С-1-С</a:t>
            </a:r>
            <a:r>
              <a:rPr lang="ru-RU" sz="2000" dirty="0"/>
              <a:t>, </a:t>
            </a:r>
            <a:r>
              <a:rPr lang="ru-RU" sz="2000" dirty="0">
                <a:hlinkClick r:id="rId3" action="ppaction://hlinksldjump"/>
              </a:rPr>
              <a:t>С-1-И</a:t>
            </a:r>
            <a:r>
              <a:rPr lang="ru-RU" sz="2000" dirty="0"/>
              <a:t> . </a:t>
            </a:r>
          </a:p>
          <a:p>
            <a:pPr algn="ctr">
              <a:lnSpc>
                <a:spcPct val="150000"/>
              </a:lnSpc>
            </a:pPr>
            <a:endParaRPr lang="ru-RU" sz="2000" b="1" u="sng" dirty="0"/>
          </a:p>
          <a:p>
            <a:pPr indent="0" algn="ctr">
              <a:lnSpc>
                <a:spcPct val="150000"/>
              </a:lnSpc>
            </a:pPr>
            <a:r>
              <a:rPr lang="ru-RU" sz="2000" b="1" u="sng" dirty="0"/>
              <a:t>При </a:t>
            </a:r>
            <a:r>
              <a:rPr lang="ru-RU" sz="1900" b="1" u="sng" dirty="0"/>
              <a:t>приемке в обязательном порядке все сопроводительные документы по каждой образовательной организации передаются в отдельном файле</a:t>
            </a:r>
            <a:r>
              <a:rPr lang="ru-RU" sz="1900" dirty="0"/>
              <a:t>.</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404664"/>
            <a:ext cx="2664296"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С-1-С</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7505" y="1340768"/>
            <a:ext cx="8928992" cy="4176464"/>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90789130"/>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404664"/>
            <a:ext cx="2664296"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С-1-И</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8928992" cy="4248472"/>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27571910"/>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548680"/>
            <a:ext cx="2664296"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14-ППЭ</a:t>
            </a:r>
          </a:p>
          <a:p>
            <a:pPr algn="ctr"/>
            <a:r>
              <a:rPr lang="ru-RU" b="1" dirty="0">
                <a:latin typeface="Times New Roman" pitchFamily="18" charset="0"/>
                <a:cs typeface="Times New Roman" pitchFamily="18" charset="0"/>
              </a:rPr>
              <a:t>(РЦОИ-МОУО-РЦОИ)</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605"/>
            <a:ext cx="5184576" cy="6714764"/>
          </a:xfrm>
          <a:prstGeom prst="rect">
            <a:avLst/>
          </a:prstGeom>
          <a:noFill/>
          <a:ln>
            <a:noFill/>
          </a:ln>
        </p:spPr>
      </p:pic>
      <p:sp>
        <p:nvSpPr>
          <p:cNvPr id="6" name="Прямоугольник 5">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32402517"/>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(ЧЛЕН ГЭК (МУНИЦИПАЛЬНОГО УРОВНЯ))</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251520" y="1700808"/>
            <a:ext cx="8712968" cy="3024336"/>
          </a:xfrm>
        </p:spPr>
        <p:txBody>
          <a:bodyPr vert="horz" lIns="91440" tIns="45720" rIns="91440" bIns="45720" rtlCol="0">
            <a:noAutofit/>
          </a:bodyPr>
          <a:lstStyle/>
          <a:p>
            <a:pPr>
              <a:lnSpc>
                <a:spcPct val="150000"/>
              </a:lnSpc>
            </a:pPr>
            <a:r>
              <a:rPr lang="ru-RU" sz="2000" b="1" u="sng" dirty="0"/>
              <a:t>Оригиналы бланков</a:t>
            </a:r>
            <a:r>
              <a:rPr lang="ru-RU" sz="2000" dirty="0"/>
              <a:t> итогового сочинения (изложения) участников итогового сочинения (изложения) с внесенными в них результатами проверки доставляются членами ГЭК муниципального уровня в РЦОИ для последующей обработки. </a:t>
            </a:r>
          </a:p>
          <a:p>
            <a:pPr>
              <a:lnSpc>
                <a:spcPct val="150000"/>
              </a:lnSpc>
            </a:pPr>
            <a:r>
              <a:rPr lang="ru-RU" sz="2000" dirty="0"/>
              <a:t>Обработка бланков итогового сочинения (изложения) осуществляется РЦОИ с использованием специальных аппаратно-программных средств. </a:t>
            </a:r>
            <a:endParaRPr lang="ru-RU"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548680"/>
            <a:ext cx="2664296"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14-ППЭ</a:t>
            </a:r>
          </a:p>
          <a:p>
            <a:pPr algn="ctr"/>
            <a:r>
              <a:rPr lang="ru-RU" b="1" dirty="0">
                <a:latin typeface="Times New Roman" pitchFamily="18" charset="0"/>
                <a:cs typeface="Times New Roman" pitchFamily="18" charset="0"/>
              </a:rPr>
              <a:t>(РЦОИ-МОУО-РЦОИ)</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6632"/>
            <a:ext cx="4824536" cy="6696744"/>
          </a:xfrm>
          <a:prstGeom prst="rect">
            <a:avLst/>
          </a:prstGeom>
          <a:noFill/>
          <a:ln>
            <a:noFill/>
          </a:ln>
        </p:spPr>
      </p:pic>
      <p:sp>
        <p:nvSpPr>
          <p:cNvPr id="4" name="Прямоугольник 3">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ВСЕ!!! ВСЕ!!! ВСЕ!!!</a:t>
            </a:r>
          </a:p>
        </p:txBody>
      </p:sp>
      <p:sp>
        <p:nvSpPr>
          <p:cNvPr id="3" name="Содержимое 2"/>
          <p:cNvSpPr>
            <a:spLocks noGrp="1"/>
          </p:cNvSpPr>
          <p:nvPr>
            <p:ph idx="1"/>
          </p:nvPr>
        </p:nvSpPr>
        <p:spPr>
          <a:xfrm>
            <a:off x="251520" y="1052736"/>
            <a:ext cx="8640960" cy="4464496"/>
          </a:xfrm>
        </p:spPr>
        <p:txBody>
          <a:bodyPr vert="horz" lIns="91440" tIns="45720" rIns="91440" bIns="45720" rtlCol="0">
            <a:noAutofit/>
          </a:bodyPr>
          <a:lstStyle/>
          <a:p>
            <a:pPr algn="ctr"/>
            <a:r>
              <a:rPr lang="ru-RU" sz="2000" b="1" dirty="0"/>
              <a:t>Ошибки, выявленные </a:t>
            </a:r>
            <a:r>
              <a:rPr lang="ru-RU" sz="2000" b="1" u="sng" dirty="0"/>
              <a:t>на этапе приема материалов </a:t>
            </a:r>
            <a:r>
              <a:rPr lang="ru-RU" sz="2000" b="1" dirty="0"/>
              <a:t>во время проведения итогового сочинения (изложения) в </a:t>
            </a:r>
            <a:r>
              <a:rPr lang="ru-RU" sz="2000" b="1" dirty="0" smtClean="0"/>
              <a:t>2015/2016 </a:t>
            </a:r>
            <a:r>
              <a:rPr lang="ru-RU" sz="2000" b="1" dirty="0"/>
              <a:t>учебном году</a:t>
            </a:r>
          </a:p>
          <a:p>
            <a:pPr>
              <a:spcBef>
                <a:spcPts val="0"/>
              </a:spcBef>
              <a:spcAft>
                <a:spcPts val="1200"/>
              </a:spcAft>
            </a:pPr>
            <a:endParaRPr lang="ru-RU" sz="2000" dirty="0"/>
          </a:p>
          <a:p>
            <a:pPr>
              <a:spcBef>
                <a:spcPts val="0"/>
              </a:spcBef>
              <a:spcAft>
                <a:spcPts val="1200"/>
              </a:spcAft>
            </a:pPr>
            <a:r>
              <a:rPr lang="ru-RU" sz="2000" dirty="0"/>
              <a:t>1. Пакеты не были разложены по школам, т.е. привезены россыпью весь район.</a:t>
            </a:r>
          </a:p>
          <a:p>
            <a:pPr>
              <a:spcBef>
                <a:spcPts val="0"/>
              </a:spcBef>
              <a:spcAft>
                <a:spcPts val="1200"/>
              </a:spcAft>
            </a:pPr>
            <a:r>
              <a:rPr lang="ru-RU" sz="2000" dirty="0"/>
              <a:t>2. По базе в школе зарегистрированных одна цифра, фактически писало больше, объяснить причину не могут.</a:t>
            </a:r>
          </a:p>
          <a:p>
            <a:pPr>
              <a:spcBef>
                <a:spcPts val="0"/>
              </a:spcBef>
              <a:spcAft>
                <a:spcPts val="1200"/>
              </a:spcAft>
            </a:pPr>
            <a:r>
              <a:rPr lang="ru-RU" sz="2000" dirty="0"/>
              <a:t>3. Член ГЭК не знает, в каких школах писали изложение.</a:t>
            </a:r>
          </a:p>
          <a:p>
            <a:pPr>
              <a:spcBef>
                <a:spcPts val="0"/>
              </a:spcBef>
              <a:spcAft>
                <a:spcPts val="1200"/>
              </a:spcAft>
            </a:pPr>
            <a:r>
              <a:rPr lang="ru-RU" sz="2000" dirty="0"/>
              <a:t>4. Не были прописаны коды изложения и сочинения.</a:t>
            </a:r>
          </a:p>
          <a:p>
            <a:pPr>
              <a:spcBef>
                <a:spcPts val="0"/>
              </a:spcBef>
              <a:spcAft>
                <a:spcPts val="1200"/>
              </a:spcAft>
            </a:pPr>
            <a:r>
              <a:rPr lang="ru-RU" sz="2000" dirty="0"/>
              <a:t>5. Участнику с ОВЗ вместо № аудитории 801...., ставится № 2.</a:t>
            </a:r>
          </a:p>
          <a:p>
            <a:pPr>
              <a:spcBef>
                <a:spcPts val="0"/>
              </a:spcBef>
              <a:spcAft>
                <a:spcPts val="1200"/>
              </a:spcAft>
            </a:pPr>
            <a:r>
              <a:rPr lang="ru-RU" sz="2000" dirty="0"/>
              <a:t>6. Не посчитаны итоги в формах С-1 и С-2.</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ВСЕ!!! ВСЕ!!! ВСЕ!!!</a:t>
            </a:r>
          </a:p>
        </p:txBody>
      </p:sp>
      <p:sp>
        <p:nvSpPr>
          <p:cNvPr id="3" name="Содержимое 2"/>
          <p:cNvSpPr>
            <a:spLocks noGrp="1"/>
          </p:cNvSpPr>
          <p:nvPr>
            <p:ph idx="1"/>
          </p:nvPr>
        </p:nvSpPr>
        <p:spPr>
          <a:xfrm>
            <a:off x="251520" y="548680"/>
            <a:ext cx="8640960" cy="5688632"/>
          </a:xfrm>
        </p:spPr>
        <p:txBody>
          <a:bodyPr vert="horz" lIns="91440" tIns="45720" rIns="91440" bIns="45720" rtlCol="0">
            <a:noAutofit/>
          </a:bodyPr>
          <a:lstStyle/>
          <a:p>
            <a:pPr algn="ctr"/>
            <a:r>
              <a:rPr lang="ru-RU" sz="2000" b="1" dirty="0"/>
              <a:t>Ошибки, выявленные </a:t>
            </a:r>
            <a:r>
              <a:rPr lang="ru-RU" sz="2000" b="1" u="sng" dirty="0"/>
              <a:t>на этапе сканирования материалов </a:t>
            </a:r>
            <a:r>
              <a:rPr lang="ru-RU" sz="2000" b="1" dirty="0"/>
              <a:t>во время проведения итогового сочинения (изложения) в 2015/2016 учебном году</a:t>
            </a:r>
          </a:p>
          <a:p>
            <a:pPr>
              <a:spcBef>
                <a:spcPts val="0"/>
              </a:spcBef>
              <a:spcAft>
                <a:spcPts val="1200"/>
              </a:spcAft>
            </a:pPr>
            <a:endParaRPr lang="ru-RU" sz="2000" dirty="0"/>
          </a:p>
          <a:p>
            <a:pPr>
              <a:spcBef>
                <a:spcPts val="0"/>
              </a:spcBef>
              <a:spcAft>
                <a:spcPts val="1200"/>
              </a:spcAft>
            </a:pPr>
            <a:r>
              <a:rPr lang="ru-RU" sz="2000" dirty="0"/>
              <a:t>1. Привезли все бланки в файлах;</a:t>
            </a:r>
          </a:p>
          <a:p>
            <a:pPr>
              <a:spcBef>
                <a:spcPts val="0"/>
              </a:spcBef>
              <a:spcAft>
                <a:spcPts val="1200"/>
              </a:spcAft>
            </a:pPr>
            <a:r>
              <a:rPr lang="ru-RU" sz="2000" dirty="0"/>
              <a:t>2. Много пустых вторых бланков(без </a:t>
            </a:r>
            <a:r>
              <a:rPr lang="en-US" sz="2000" dirty="0"/>
              <a:t>Z</a:t>
            </a:r>
            <a:r>
              <a:rPr lang="ru-RU" sz="2000" dirty="0"/>
              <a:t>);</a:t>
            </a:r>
          </a:p>
          <a:p>
            <a:pPr>
              <a:spcBef>
                <a:spcPts val="0"/>
              </a:spcBef>
              <a:spcAft>
                <a:spcPts val="1200"/>
              </a:spcAft>
            </a:pPr>
            <a:r>
              <a:rPr lang="ru-RU" sz="2000" b="1" u="sng" dirty="0"/>
              <a:t>3. Пропущены места заполнения полей на бланках регистрации и бланках записи</a:t>
            </a:r>
            <a:r>
              <a:rPr lang="ru-RU" sz="2000" b="1" dirty="0"/>
              <a:t>;</a:t>
            </a:r>
          </a:p>
          <a:p>
            <a:pPr>
              <a:spcBef>
                <a:spcPts val="0"/>
              </a:spcBef>
              <a:spcAft>
                <a:spcPts val="1200"/>
              </a:spcAft>
            </a:pPr>
            <a:r>
              <a:rPr lang="ru-RU" sz="2000" dirty="0"/>
              <a:t>4. На конверте вместо сочинения и кода 20 было написано русский язык и код предмета 01;</a:t>
            </a:r>
          </a:p>
          <a:p>
            <a:pPr>
              <a:spcBef>
                <a:spcPts val="0"/>
              </a:spcBef>
              <a:spcAft>
                <a:spcPts val="1200"/>
              </a:spcAft>
            </a:pPr>
            <a:r>
              <a:rPr lang="ru-RU" sz="2000" dirty="0"/>
              <a:t>5. Бланки скреплены </a:t>
            </a:r>
            <a:r>
              <a:rPr lang="ru-RU" sz="2000" dirty="0" err="1"/>
              <a:t>степлером</a:t>
            </a:r>
            <a:r>
              <a:rPr lang="ru-RU" sz="2000" dirty="0"/>
              <a:t>;</a:t>
            </a:r>
          </a:p>
          <a:p>
            <a:pPr>
              <a:spcBef>
                <a:spcPts val="0"/>
              </a:spcBef>
              <a:spcAft>
                <a:spcPts val="1200"/>
              </a:spcAft>
            </a:pPr>
            <a:r>
              <a:rPr lang="ru-RU" sz="2000" b="1" u="sng" dirty="0"/>
              <a:t>6. Перепутаны конверты и бланки, номера аудиторий;</a:t>
            </a:r>
          </a:p>
          <a:p>
            <a:pPr>
              <a:spcBef>
                <a:spcPts val="0"/>
              </a:spcBef>
              <a:spcAft>
                <a:spcPts val="1200"/>
              </a:spcAft>
            </a:pPr>
            <a:r>
              <a:rPr lang="ru-RU" sz="2000" b="1" u="sng" dirty="0"/>
              <a:t>7. Доставлены ксерокопии бланков;</a:t>
            </a:r>
          </a:p>
          <a:p>
            <a:pPr>
              <a:spcBef>
                <a:spcPts val="0"/>
              </a:spcBef>
              <a:spcAft>
                <a:spcPts val="1200"/>
              </a:spcAft>
            </a:pPr>
            <a:r>
              <a:rPr lang="ru-RU" sz="2000" dirty="0"/>
              <a:t>8. Неверная комплектация бланков;</a:t>
            </a:r>
          </a:p>
          <a:p>
            <a:pPr>
              <a:spcBef>
                <a:spcPts val="0"/>
              </a:spcBef>
              <a:spcAft>
                <a:spcPts val="1200"/>
              </a:spcAft>
            </a:pPr>
            <a:r>
              <a:rPr lang="ru-RU" sz="2000" dirty="0"/>
              <a:t>9. Отсутствуют вторые бланки записи.</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ВСЕ!!! ВСЕ!!! ВСЕ!!!</a:t>
            </a:r>
          </a:p>
        </p:txBody>
      </p:sp>
      <p:sp>
        <p:nvSpPr>
          <p:cNvPr id="3" name="Содержимое 2"/>
          <p:cNvSpPr>
            <a:spLocks noGrp="1"/>
          </p:cNvSpPr>
          <p:nvPr>
            <p:ph idx="1"/>
          </p:nvPr>
        </p:nvSpPr>
        <p:spPr>
          <a:xfrm>
            <a:off x="251520" y="764704"/>
            <a:ext cx="8640960" cy="5040560"/>
          </a:xfrm>
        </p:spPr>
        <p:txBody>
          <a:bodyPr vert="horz" lIns="91440" tIns="45720" rIns="91440" bIns="45720" rtlCol="0">
            <a:noAutofit/>
          </a:bodyPr>
          <a:lstStyle/>
          <a:p>
            <a:pPr algn="ctr"/>
            <a:r>
              <a:rPr lang="ru-RU" sz="2000" b="1" dirty="0"/>
              <a:t>Ошибки, выявленные </a:t>
            </a:r>
            <a:r>
              <a:rPr lang="ru-RU" sz="2000" b="1" u="sng" dirty="0"/>
              <a:t>на этапе верификации материалов </a:t>
            </a:r>
            <a:r>
              <a:rPr lang="ru-RU" sz="2000" b="1" dirty="0"/>
              <a:t>во время проведения итогового сочинения (изложения) в 2015/2016 учебном году</a:t>
            </a:r>
          </a:p>
          <a:p>
            <a:pPr>
              <a:spcBef>
                <a:spcPts val="0"/>
              </a:spcBef>
              <a:spcAft>
                <a:spcPts val="1200"/>
              </a:spcAft>
            </a:pPr>
            <a:endParaRPr lang="ru-RU" sz="2000" dirty="0"/>
          </a:p>
          <a:p>
            <a:pPr>
              <a:spcBef>
                <a:spcPts val="0"/>
              </a:spcBef>
              <a:spcAft>
                <a:spcPts val="1200"/>
              </a:spcAft>
            </a:pPr>
            <a:r>
              <a:rPr lang="ru-RU" sz="2000" dirty="0"/>
              <a:t>1. Некорректное заполнение или отсутствие заполнения полей на бланках регистрации и бланках записи;</a:t>
            </a:r>
          </a:p>
          <a:p>
            <a:pPr>
              <a:spcBef>
                <a:spcPts val="0"/>
              </a:spcBef>
              <a:spcAft>
                <a:spcPts val="1200"/>
              </a:spcAft>
            </a:pPr>
            <a:r>
              <a:rPr lang="ru-RU" sz="2000" dirty="0"/>
              <a:t>2. Неверное заполнение поля кода типа работы Сочинение/Изложение (20/21);</a:t>
            </a:r>
          </a:p>
          <a:p>
            <a:pPr>
              <a:spcBef>
                <a:spcPts val="0"/>
              </a:spcBef>
              <a:spcAft>
                <a:spcPts val="1200"/>
              </a:spcAft>
            </a:pPr>
            <a:r>
              <a:rPr lang="ru-RU" sz="2000" b="1" dirty="0"/>
              <a:t>3. </a:t>
            </a:r>
            <a:r>
              <a:rPr lang="ru-RU" sz="2000" b="1" u="sng" dirty="0"/>
              <a:t>Отсутствие заполнения шапки бланка записи, в том числе и на пустых (незаполненных) бланках записи</a:t>
            </a:r>
            <a:r>
              <a:rPr lang="ru-RU" sz="2000" b="1" dirty="0"/>
              <a:t>;</a:t>
            </a:r>
          </a:p>
          <a:p>
            <a:pPr>
              <a:spcBef>
                <a:spcPts val="0"/>
              </a:spcBef>
              <a:spcAft>
                <a:spcPts val="1200"/>
              </a:spcAft>
            </a:pPr>
            <a:r>
              <a:rPr lang="ru-RU" sz="2000" dirty="0"/>
              <a:t>4. Неверное указание порядка листов;</a:t>
            </a:r>
          </a:p>
          <a:p>
            <a:pPr>
              <a:spcBef>
                <a:spcPts val="0"/>
              </a:spcBef>
              <a:spcAft>
                <a:spcPts val="1200"/>
              </a:spcAft>
            </a:pPr>
            <a:r>
              <a:rPr lang="ru-RU" sz="2000" b="1" dirty="0"/>
              <a:t>5. </a:t>
            </a:r>
            <a:r>
              <a:rPr lang="ru-RU" sz="2000" b="1" u="sng" dirty="0"/>
              <a:t>Неверное указание количества листов в работе</a:t>
            </a:r>
            <a:r>
              <a:rPr lang="ru-RU" sz="2000" b="1" dirty="0"/>
              <a:t>;</a:t>
            </a:r>
          </a:p>
          <a:p>
            <a:pPr>
              <a:spcBef>
                <a:spcPts val="0"/>
              </a:spcBef>
              <a:spcAft>
                <a:spcPts val="1200"/>
              </a:spcAft>
            </a:pPr>
            <a:r>
              <a:rPr lang="ru-RU" sz="2000" dirty="0"/>
              <a:t>6. Использование недопустимых символов в поле наименования кабинета (точки, пробелы, дефисы и т.д.).</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1800" b="1" dirty="0">
                <a:solidFill>
                  <a:srgbClr val="0066AE"/>
                </a:solidFill>
              </a:rPr>
              <a:t>РЕГИОНАЛЬНЫЙ ЦЕНТР ОБРАБОТКИ ИНФОРМАЦИИ</a:t>
            </a:r>
            <a:br>
              <a:rPr lang="ru-RU" sz="1800" b="1" dirty="0">
                <a:solidFill>
                  <a:srgbClr val="0066AE"/>
                </a:solidFill>
              </a:rPr>
            </a:br>
            <a:r>
              <a:rPr lang="ru-RU" sz="1800" b="1" dirty="0">
                <a:solidFill>
                  <a:srgbClr val="0066AE"/>
                </a:solidFill>
              </a:rPr>
              <a:t>ГБОУ ВО МО «АКАДЕМИЯ СОЦИАЛЬНОГО УПРАВЛЕНИЯ»</a:t>
            </a:r>
            <a:endParaRPr lang="ru-RU" dirty="0"/>
          </a:p>
        </p:txBody>
      </p:sp>
      <p:sp>
        <p:nvSpPr>
          <p:cNvPr id="5" name="Содержимое 4"/>
          <p:cNvSpPr>
            <a:spLocks noGrp="1"/>
          </p:cNvSpPr>
          <p:nvPr>
            <p:ph idx="1"/>
          </p:nvPr>
        </p:nvSpPr>
        <p:spPr>
          <a:xfrm>
            <a:off x="251520" y="908720"/>
            <a:ext cx="8712968" cy="5217443"/>
          </a:xfrm>
        </p:spPr>
        <p:txBody>
          <a:bodyPr>
            <a:normAutofit lnSpcReduction="10000"/>
          </a:bodyPr>
          <a:lstStyle/>
          <a:p>
            <a:r>
              <a:rPr lang="ru-RU" sz="1800" dirty="0"/>
              <a:t>1. Техническая схема обеспечения проведения итогового сочинения (изложения)</a:t>
            </a:r>
            <a:br>
              <a:rPr lang="ru-RU" sz="1800" dirty="0"/>
            </a:br>
            <a:r>
              <a:rPr lang="ru-RU" sz="1800" dirty="0"/>
              <a:t>7 декабря 2016 года;</a:t>
            </a:r>
          </a:p>
          <a:p>
            <a:r>
              <a:rPr lang="ru-RU" sz="1800" dirty="0"/>
              <a:t>2. Презентация «Подготовка и проведение итогового сочинения (изложения) для образовательных организаций, реализующих образовательные программы среднего общего образования, в 2016/2017 учебном году»;</a:t>
            </a:r>
          </a:p>
          <a:p>
            <a:r>
              <a:rPr lang="ru-RU" sz="1800" dirty="0"/>
              <a:t>3. Формы для проведения итогового сочинения (изложения);</a:t>
            </a:r>
          </a:p>
          <a:p>
            <a:r>
              <a:rPr lang="ru-RU" sz="1800" dirty="0"/>
              <a:t>4. Инструкция для участника итогового сочинения (изложения), зачитываемая членом комиссии образовательной организации по проведению итогового сочинения (изложения) в учебном кабинете перед началом проведения итогового сочинения (изложения);</a:t>
            </a:r>
          </a:p>
          <a:p>
            <a:r>
              <a:rPr lang="ru-RU" sz="1800" dirty="0"/>
              <a:t>5. Памятка о порядке проведения итогового сочинения (изложения) (для ознакомления обучающихся и их родителей (законных представителей) под роспись);</a:t>
            </a:r>
          </a:p>
          <a:p>
            <a:r>
              <a:rPr lang="ru-RU" sz="1800" dirty="0"/>
              <a:t>6. Памятка для экспертов по заполнению полей "Требования к сочинению (изложению)", "Результаты оценивания сочинения (изложения)", "Результат проверки сочинения (изложения)" на копиях бланков регистрации.</a:t>
            </a:r>
          </a:p>
          <a:p>
            <a:endParaRPr lang="ru-RU" sz="1800" dirty="0">
              <a:solidFill>
                <a:srgbClr val="FF0000"/>
              </a:solidFill>
            </a:endParaRPr>
          </a:p>
          <a:p>
            <a:pPr indent="0" algn="ctr"/>
            <a:r>
              <a:rPr lang="ru-RU" sz="2400" b="1" dirty="0"/>
              <a:t>Будут доступны для скачивания на сайте </a:t>
            </a:r>
            <a:r>
              <a:rPr lang="en-US" sz="2400" b="1" dirty="0"/>
              <a:t>RCOI.net </a:t>
            </a:r>
            <a:r>
              <a:rPr lang="ru-RU" sz="2400" b="1" dirty="0"/>
              <a:t>в закрытом разделе</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1053" y="3429000"/>
            <a:ext cx="8801894" cy="1512168"/>
          </a:xfrm>
        </p:spPr>
        <p:style>
          <a:lnRef idx="1">
            <a:schemeClr val="accent1"/>
          </a:lnRef>
          <a:fillRef idx="2">
            <a:schemeClr val="accent1"/>
          </a:fillRef>
          <a:effectRef idx="1">
            <a:schemeClr val="accent1"/>
          </a:effectRef>
          <a:fontRef idx="minor">
            <a:schemeClr val="dk1"/>
          </a:fontRef>
        </p:style>
        <p:txBody>
          <a:bodyPr rtlCol="0" anchor="t">
            <a:noAutofit/>
          </a:bodyPr>
          <a:lstStyle/>
          <a:p>
            <a:pPr>
              <a:defRPr/>
            </a:pPr>
            <a:r>
              <a:rPr lang="ru-RU" sz="2100" b="1" dirty="0">
                <a:solidFill>
                  <a:srgbClr val="0066AE"/>
                </a:solidFill>
                <a:latin typeface="Times New Roman" pitchFamily="18" charset="0"/>
                <a:cs typeface="Times New Roman" pitchFamily="18" charset="0"/>
              </a:rPr>
              <a:t>«ПОДГОТОВКА И ПРОВЕДЕНИЕ ИТОГОВОГО СОЧИНЕНИЯ (ИЗЛОЖЕНИЯ) </a:t>
            </a:r>
            <a:r>
              <a:rPr lang="ru-RU" sz="2100" b="1" dirty="0">
                <a:solidFill>
                  <a:srgbClr val="0066AE"/>
                </a:solidFill>
              </a:rPr>
              <a:t>В </a:t>
            </a:r>
            <a:r>
              <a:rPr lang="ru-RU" sz="2100" b="1" dirty="0">
                <a:solidFill>
                  <a:srgbClr val="0066AE"/>
                </a:solidFill>
                <a:latin typeface="Times New Roman" pitchFamily="18" charset="0"/>
                <a:cs typeface="Times New Roman" pitchFamily="18" charset="0"/>
              </a:rPr>
              <a:t>ОБРАЗОВАТЕЛЬНЫХ ОРГАНИЗАЦИЯХ, РЕАЛИЗУЮЩИХ ОБРАЗОВАТЕЛЬНЫЕ ПРОГРАММЫ СРЕДНЕГО ОБЩЕГО ОБРАЗОВАНИЯ, В 2016/2017 УЧЕБНОМ ГОДУ»</a:t>
            </a:r>
          </a:p>
        </p:txBody>
      </p:sp>
      <p:sp>
        <p:nvSpPr>
          <p:cNvPr id="6" name="Заголовок 3"/>
          <p:cNvSpPr txBox="1">
            <a:spLocks/>
          </p:cNvSpPr>
          <p:nvPr/>
        </p:nvSpPr>
        <p:spPr>
          <a:xfrm>
            <a:off x="360684" y="764703"/>
            <a:ext cx="8459788" cy="122413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
            </a:r>
            <a:b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РЕГИОНАЛЬНЫЙ ЦЕНТР ОБРАБОТКИ ИНФОРМАЦИИ</a:t>
            </a:r>
            <a:b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br>
            <a: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ГБОУ ВО МО «АКАДЕМИЯ СОЦИАЛЬНОГО УПРАВЛЕНИЯ»</a:t>
            </a:r>
            <a:br>
              <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br>
            <a:endParaRPr kumimoji="0" lang="ru-RU" sz="20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endParaRPr>
          </a:p>
        </p:txBody>
      </p:sp>
      <p:sp>
        <p:nvSpPr>
          <p:cNvPr id="7" name="Заголовок 3"/>
          <p:cNvSpPr txBox="1">
            <a:spLocks/>
          </p:cNvSpPr>
          <p:nvPr/>
        </p:nvSpPr>
        <p:spPr>
          <a:xfrm>
            <a:off x="2786050" y="2571744"/>
            <a:ext cx="3500462" cy="50405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800" b="1" dirty="0">
                <a:solidFill>
                  <a:srgbClr val="0066AE"/>
                </a:solidFill>
                <a:latin typeface="Times New Roman" pitchFamily="18" charset="0"/>
                <a:cs typeface="Times New Roman" pitchFamily="18" charset="0"/>
              </a:rPr>
              <a:t>10 ноября </a:t>
            </a:r>
            <a:r>
              <a:rPr kumimoji="0" lang="ru-RU" sz="2800" b="1" i="0" u="none" strike="noStrike" kern="1200" cap="none" spc="0" normalizeH="0" baseline="0" noProof="0" dirty="0">
                <a:ln>
                  <a:noFill/>
                </a:ln>
                <a:solidFill>
                  <a:srgbClr val="0066AE"/>
                </a:solidFill>
                <a:effectLst/>
                <a:uLnTx/>
                <a:uFillTx/>
                <a:latin typeface="Times New Roman" pitchFamily="18" charset="0"/>
                <a:ea typeface="+mn-ea"/>
                <a:cs typeface="Times New Roman" pitchFamily="18" charset="0"/>
              </a:rPr>
              <a:t>2016 года</a:t>
            </a:r>
          </a:p>
        </p:txBody>
      </p:sp>
      <p:sp>
        <p:nvSpPr>
          <p:cNvPr id="8" name="Прямоугольник 7"/>
          <p:cNvSpPr>
            <a:spLocks noChangeArrowheads="1"/>
          </p:cNvSpPr>
          <p:nvPr/>
        </p:nvSpPr>
        <p:spPr bwMode="auto">
          <a:xfrm>
            <a:off x="4572000" y="5157192"/>
            <a:ext cx="4418856" cy="830997"/>
          </a:xfrm>
          <a:prstGeom prst="rect">
            <a:avLst/>
          </a:prstGeom>
          <a:noFill/>
          <a:ln w="9525">
            <a:noFill/>
            <a:miter lim="800000"/>
            <a:headEnd/>
            <a:tailEnd/>
          </a:ln>
        </p:spPr>
        <p:txBody>
          <a:bodyPr wrap="square">
            <a:spAutoFit/>
          </a:bodyPr>
          <a:lstStyle/>
          <a:p>
            <a:pPr algn="r"/>
            <a:r>
              <a:rPr lang="ru-RU" altLang="ru-RU" sz="1600" dirty="0" smtClean="0">
                <a:solidFill>
                  <a:srgbClr val="0066AE"/>
                </a:solidFill>
                <a:latin typeface="Times New Roman" pitchFamily="18" charset="0"/>
                <a:cs typeface="Times New Roman" pitchFamily="18" charset="0"/>
              </a:rPr>
              <a:t>Заместитель руководителя </a:t>
            </a:r>
            <a:r>
              <a:rPr lang="ru-RU" altLang="ru-RU" sz="1600" dirty="0">
                <a:solidFill>
                  <a:srgbClr val="0066AE"/>
                </a:solidFill>
                <a:latin typeface="Times New Roman" pitchFamily="18" charset="0"/>
                <a:cs typeface="Times New Roman" pitchFamily="18" charset="0"/>
              </a:rPr>
              <a:t>РЦОИ ГБОУ ВО МО</a:t>
            </a:r>
          </a:p>
          <a:p>
            <a:pPr algn="r"/>
            <a:r>
              <a:rPr lang="ru-RU" altLang="ru-RU" sz="1600" dirty="0">
                <a:solidFill>
                  <a:srgbClr val="0066AE"/>
                </a:solidFill>
                <a:latin typeface="Times New Roman" pitchFamily="18" charset="0"/>
                <a:cs typeface="Times New Roman" pitchFamily="18" charset="0"/>
              </a:rPr>
              <a:t>«Академия социального управления»</a:t>
            </a:r>
          </a:p>
          <a:p>
            <a:pPr algn="r"/>
            <a:r>
              <a:rPr lang="ru-RU" altLang="ru-RU" sz="1600" dirty="0" err="1" smtClean="0">
                <a:solidFill>
                  <a:srgbClr val="0066AE"/>
                </a:solidFill>
                <a:latin typeface="Times New Roman" pitchFamily="18" charset="0"/>
                <a:cs typeface="Times New Roman" pitchFamily="18" charset="0"/>
              </a:rPr>
              <a:t>Сичинава</a:t>
            </a:r>
            <a:r>
              <a:rPr lang="ru-RU" altLang="ru-RU" sz="1600" dirty="0" smtClean="0">
                <a:solidFill>
                  <a:srgbClr val="0066AE"/>
                </a:solidFill>
                <a:latin typeface="Times New Roman" pitchFamily="18" charset="0"/>
                <a:cs typeface="Times New Roman" pitchFamily="18" charset="0"/>
              </a:rPr>
              <a:t> Александр Владимирович</a:t>
            </a:r>
            <a:endParaRPr lang="ru-RU" altLang="ru-RU" sz="1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02157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404664"/>
            <a:ext cx="2664296"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14-ППЭ</a:t>
            </a:r>
          </a:p>
          <a:p>
            <a:pPr algn="ctr"/>
            <a:r>
              <a:rPr lang="ru-RU" sz="2000" b="1" dirty="0">
                <a:latin typeface="Times New Roman" pitchFamily="18" charset="0"/>
                <a:cs typeface="Times New Roman" pitchFamily="18" charset="0"/>
              </a:rPr>
              <a:t>(МОУО-ППЭ)</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5112568" cy="6624736"/>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ДОСТАВКА ТЕМ итогового сочинения (изложения)</a:t>
            </a:r>
          </a:p>
        </p:txBody>
      </p:sp>
      <p:sp>
        <p:nvSpPr>
          <p:cNvPr id="3" name="Содержимое 2"/>
          <p:cNvSpPr>
            <a:spLocks noGrp="1"/>
          </p:cNvSpPr>
          <p:nvPr>
            <p:ph idx="1"/>
          </p:nvPr>
        </p:nvSpPr>
        <p:spPr>
          <a:xfrm>
            <a:off x="107504" y="1340768"/>
            <a:ext cx="4536504" cy="4464496"/>
          </a:xfr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lvl="1" indent="266700"/>
            <a:r>
              <a:rPr lang="ru-RU" sz="1750" dirty="0">
                <a:solidFill>
                  <a:schemeClr val="tx1"/>
                </a:solidFill>
              </a:rPr>
              <a:t>Комплекты тем итогового сочинения </a:t>
            </a:r>
            <a:r>
              <a:rPr lang="ru-RU" sz="1750" b="1" u="sng" dirty="0">
                <a:solidFill>
                  <a:schemeClr val="tx1"/>
                </a:solidFill>
              </a:rPr>
              <a:t>за 15 минут до проведения итогового сочинения </a:t>
            </a:r>
            <a:r>
              <a:rPr lang="ru-RU" sz="1750" dirty="0">
                <a:solidFill>
                  <a:schemeClr val="tx1"/>
                </a:solidFill>
              </a:rPr>
              <a:t>по местному времени размещаются на официальном информационном портале единого государственного экзамена ege.edu.ru (topic.ege.edu.ru), а также на официальном сайте ФГБУ «Федеральный центр тестирования» (rustest.ru).</a:t>
            </a:r>
          </a:p>
          <a:p>
            <a:pPr lvl="1" indent="266700"/>
            <a:r>
              <a:rPr lang="ru-RU" sz="1750" dirty="0">
                <a:solidFill>
                  <a:schemeClr val="tx1"/>
                </a:solidFill>
              </a:rPr>
              <a:t>Технический специалист по поручению руководителя образовательной организации переходит на ресурс www.rustest.ru, на котором реализована возможность переадресации на ресурс www.ege.edu.ru или по прямой ссылке на ресурс topic.ege.edu.ru, загружает, а затем распечатывает темы итогового сочинения.</a:t>
            </a:r>
          </a:p>
        </p:txBody>
      </p:sp>
      <p:sp>
        <p:nvSpPr>
          <p:cNvPr id="4" name="Скругленный прямоугольник 3"/>
          <p:cNvSpPr/>
          <p:nvPr/>
        </p:nvSpPr>
        <p:spPr>
          <a:xfrm>
            <a:off x="784151" y="764704"/>
            <a:ext cx="3240360"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imes New Roman" pitchFamily="18" charset="0"/>
                <a:cs typeface="Times New Roman" pitchFamily="18" charset="0"/>
              </a:rPr>
              <a:t>ИТОГОВОЕ СОЧИНЕНИЕ</a:t>
            </a:r>
          </a:p>
        </p:txBody>
      </p:sp>
      <p:sp>
        <p:nvSpPr>
          <p:cNvPr id="5" name="Содержимое 2"/>
          <p:cNvSpPr txBox="1">
            <a:spLocks/>
          </p:cNvSpPr>
          <p:nvPr/>
        </p:nvSpPr>
        <p:spPr>
          <a:xfrm>
            <a:off x="4860032" y="1340768"/>
            <a:ext cx="4032448" cy="446449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10000"/>
          </a:bodyPr>
          <a:lstStyle/>
          <a:p>
            <a:pPr marL="0" lvl="1" indent="447675" algn="just">
              <a:spcBef>
                <a:spcPct val="20000"/>
              </a:spcBef>
            </a:pPr>
            <a:r>
              <a:rPr lang="ru-RU" sz="2000" dirty="0">
                <a:solidFill>
                  <a:schemeClr val="tx1"/>
                </a:solidFill>
                <a:latin typeface="Times New Roman" pitchFamily="18" charset="0"/>
                <a:cs typeface="Times New Roman" pitchFamily="18" charset="0"/>
              </a:rPr>
              <a:t>До начала проведения итогового изложения тексты будут направлены по каналам </a:t>
            </a:r>
            <a:r>
              <a:rPr lang="ru-RU" sz="2000" dirty="0" err="1">
                <a:solidFill>
                  <a:schemeClr val="tx1"/>
                </a:solidFill>
                <a:latin typeface="Times New Roman" pitchFamily="18" charset="0"/>
                <a:cs typeface="Times New Roman" pitchFamily="18" charset="0"/>
              </a:rPr>
              <a:t>VipNet</a:t>
            </a:r>
            <a:r>
              <a:rPr lang="ru-RU" sz="2000" dirty="0">
                <a:solidFill>
                  <a:schemeClr val="tx1"/>
                </a:solidFill>
                <a:latin typeface="Times New Roman" pitchFamily="18" charset="0"/>
                <a:cs typeface="Times New Roman" pitchFamily="18" charset="0"/>
              </a:rPr>
              <a:t> из РЦОИ в МОУО.</a:t>
            </a:r>
          </a:p>
          <a:p>
            <a:pPr marL="0" lvl="1" indent="447675" algn="just">
              <a:spcBef>
                <a:spcPct val="20000"/>
              </a:spcBef>
            </a:pPr>
            <a:r>
              <a:rPr lang="ru-RU" sz="2000" dirty="0">
                <a:solidFill>
                  <a:schemeClr val="tx1"/>
                </a:solidFill>
                <a:latin typeface="Times New Roman" pitchFamily="18" charset="0"/>
                <a:cs typeface="Times New Roman" pitchFamily="18" charset="0"/>
              </a:rPr>
              <a:t>Комиссии по приему текстов изложения необходимо до начала итогового изложения направить по каналу </a:t>
            </a:r>
            <a:r>
              <a:rPr lang="ru-RU" sz="2000" dirty="0" err="1">
                <a:solidFill>
                  <a:schemeClr val="tx1"/>
                </a:solidFill>
                <a:latin typeface="Times New Roman" pitchFamily="18" charset="0"/>
                <a:cs typeface="Times New Roman" pitchFamily="18" charset="0"/>
              </a:rPr>
              <a:t>VipNet</a:t>
            </a:r>
            <a:r>
              <a:rPr lang="ru-RU" sz="2000" dirty="0">
                <a:solidFill>
                  <a:schemeClr val="tx1"/>
                </a:solidFill>
                <a:latin typeface="Times New Roman" pitchFamily="18" charset="0"/>
                <a:cs typeface="Times New Roman" pitchFamily="18" charset="0"/>
              </a:rPr>
              <a:t> тексты изложений в ОО своего муниципального района/ городского округа (где имеются участники написания изложения) и проконтролировать факт доставки сообщения.</a:t>
            </a:r>
          </a:p>
          <a:p>
            <a:pPr marL="0" lvl="1" indent="447675" algn="just">
              <a:spcBef>
                <a:spcPct val="20000"/>
              </a:spcBef>
            </a:pPr>
            <a:r>
              <a:rPr lang="ru-RU" sz="2000" dirty="0">
                <a:solidFill>
                  <a:schemeClr val="tx1"/>
                </a:solidFill>
                <a:latin typeface="Times New Roman" pitchFamily="18" charset="0"/>
                <a:cs typeface="Times New Roman" pitchFamily="18" charset="0"/>
              </a:rPr>
              <a:t>В образовательных организациях тексты изложений принимает руководитель. В атрибутах исходящего сообщения должно быть указано ПШЧ (уведомление о доставке письма).</a:t>
            </a:r>
          </a:p>
        </p:txBody>
      </p:sp>
      <p:sp>
        <p:nvSpPr>
          <p:cNvPr id="6" name="Скругленный прямоугольник 5"/>
          <p:cNvSpPr/>
          <p:nvPr/>
        </p:nvSpPr>
        <p:spPr>
          <a:xfrm>
            <a:off x="5364088" y="764704"/>
            <a:ext cx="3240360"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atin typeface="Times New Roman" pitchFamily="18" charset="0"/>
                <a:cs typeface="Times New Roman" pitchFamily="18" charset="0"/>
              </a:rPr>
              <a:t>ИТОГОВОЕ ИЗЛОЖЕНИЕ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764704"/>
            <a:ext cx="8784976" cy="5472608"/>
          </a:xfrm>
        </p:spPr>
        <p:txBody>
          <a:bodyPr vert="horz" lIns="91440" tIns="45720" rIns="91440" bIns="45720" rtlCol="0">
            <a:noAutofit/>
          </a:bodyPr>
          <a:lstStyle/>
          <a:p>
            <a:endParaRPr lang="ru-RU" sz="1600" dirty="0"/>
          </a:p>
          <a:p>
            <a:pPr>
              <a:spcAft>
                <a:spcPts val="1200"/>
              </a:spcAft>
            </a:pPr>
            <a:r>
              <a:rPr lang="ru-RU" sz="1600" dirty="0"/>
              <a:t>В целях проведения итогового сочинения (изложения) </a:t>
            </a:r>
            <a:r>
              <a:rPr lang="ru-RU" sz="1600" b="1" u="sng" dirty="0"/>
              <a:t>не позднее чем за две недели</a:t>
            </a:r>
            <a:r>
              <a:rPr lang="ru-RU" sz="1600" dirty="0"/>
              <a:t> до проведения итогового сочинения (изложения) руководителю образовательной организации необходимо приказом сформировать составы комиссий образовательной организации из школьных учителей-предметников, администрации школы: </a:t>
            </a:r>
          </a:p>
          <a:p>
            <a:pPr marL="342900" indent="-342900">
              <a:buFont typeface="Wingdings" panose="05000000000000000000" pitchFamily="2" charset="2"/>
              <a:buChar char="Ø"/>
            </a:pPr>
            <a:r>
              <a:rPr lang="ru-RU" sz="1600" dirty="0"/>
              <a:t>комиссия образовательной организации по </a:t>
            </a:r>
            <a:r>
              <a:rPr lang="ru-RU" sz="1600" u="sng" dirty="0"/>
              <a:t>проведению</a:t>
            </a:r>
            <a:r>
              <a:rPr lang="ru-RU" sz="1600" dirty="0"/>
              <a:t> итогового сочинения (изложения), включая </a:t>
            </a:r>
            <a:r>
              <a:rPr lang="ru-RU" sz="1600" b="1" u="sng" dirty="0"/>
              <a:t>ответственное лицо за перенос оценок из копии бланков регистрации в оригиналы</a:t>
            </a:r>
            <a:r>
              <a:rPr lang="ru-RU" sz="1600" dirty="0"/>
              <a:t>;</a:t>
            </a:r>
          </a:p>
          <a:p>
            <a:pPr>
              <a:buFont typeface="Wingdings" pitchFamily="2" charset="2"/>
              <a:buChar char="Ø"/>
            </a:pPr>
            <a:r>
              <a:rPr lang="ru-RU" sz="1600" dirty="0"/>
              <a:t>комиссия образовательной организации по </a:t>
            </a:r>
            <a:r>
              <a:rPr lang="ru-RU" sz="1600" u="sng" dirty="0"/>
              <a:t>проверке и оцениванию</a:t>
            </a:r>
            <a:r>
              <a:rPr lang="ru-RU" sz="1600" dirty="0"/>
              <a:t> итогового сочинения (изложения), включая</a:t>
            </a:r>
            <a:r>
              <a:rPr lang="ru-RU" sz="2000" dirty="0"/>
              <a:t> </a:t>
            </a:r>
            <a:r>
              <a:rPr lang="ru-RU" sz="1600" b="1" u="sng" dirty="0"/>
              <a:t>ответственное лицо комиссии по проверке итогового сочинения (изложения)</a:t>
            </a:r>
            <a:r>
              <a:rPr lang="ru-RU" sz="2000" dirty="0"/>
              <a:t> </a:t>
            </a:r>
            <a:r>
              <a:rPr lang="ru-RU" sz="1600" dirty="0"/>
              <a:t>с целью осуществления передачи:</a:t>
            </a:r>
          </a:p>
          <a:p>
            <a:pPr marL="630238" indent="-182563">
              <a:buFont typeface="Wingdings" pitchFamily="2" charset="2"/>
              <a:buChar char="ü"/>
            </a:pPr>
            <a:r>
              <a:rPr lang="ru-RU" sz="1600" dirty="0"/>
              <a:t>копий бланков для проверки экспертам;</a:t>
            </a:r>
          </a:p>
          <a:p>
            <a:pPr marL="630238" indent="-182563">
              <a:buFont typeface="Wingdings" pitchFamily="2" charset="2"/>
              <a:buChar char="ü"/>
            </a:pPr>
            <a:r>
              <a:rPr lang="ru-RU" sz="1600" dirty="0"/>
              <a:t>копий бланков и заполненных форм ИС-06 руководителю образовательной организации.</a:t>
            </a:r>
          </a:p>
          <a:p>
            <a:pPr>
              <a:spcBef>
                <a:spcPts val="1200"/>
              </a:spcBef>
            </a:pPr>
            <a:r>
              <a:rPr lang="ru-RU" sz="1600" dirty="0"/>
              <a:t>Комиссии образовательной организации должны состоять </a:t>
            </a:r>
            <a:r>
              <a:rPr lang="ru-RU" sz="1600" b="1" u="sng" dirty="0"/>
              <a:t>не менее чем из трех человек</a:t>
            </a:r>
            <a:r>
              <a:rPr lang="ru-RU" sz="1600" dirty="0"/>
              <a:t> в зависимости от количества участников итогового сочинения (изложения). Во время проведения итогового сочинения (изложения) </a:t>
            </a:r>
            <a:r>
              <a:rPr lang="ru-RU" sz="1600" b="1" u="sng" dirty="0"/>
              <a:t>в кабинете должны присутствовать не менее двух членов комиссии </a:t>
            </a:r>
            <a:r>
              <a:rPr lang="ru-RU" sz="1600" dirty="0"/>
              <a:t>образовательной организации.</a:t>
            </a:r>
          </a:p>
          <a:p>
            <a:endParaRPr lang="ru-RU" sz="1600" dirty="0"/>
          </a:p>
        </p:txBody>
      </p:sp>
      <p:sp>
        <p:nvSpPr>
          <p:cNvPr id="6" name="7-конечная звезда 5"/>
          <p:cNvSpPr/>
          <p:nvPr/>
        </p:nvSpPr>
        <p:spPr>
          <a:xfrm>
            <a:off x="107504" y="764704"/>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1</a:t>
            </a:r>
          </a:p>
        </p:txBody>
      </p:sp>
    </p:spTree>
    <p:extLst>
      <p:ext uri="{BB962C8B-B14F-4D97-AF65-F5344CB8AC3E}">
        <p14:creationId xmlns:p14="http://schemas.microsoft.com/office/powerpoint/2010/main" val="4128917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908720"/>
            <a:ext cx="8784976" cy="5256584"/>
          </a:xfrm>
        </p:spPr>
        <p:txBody>
          <a:bodyPr vert="horz" lIns="91440" tIns="45720" rIns="91440" bIns="45720" rtlCol="0">
            <a:normAutofit/>
          </a:bodyPr>
          <a:lstStyle/>
          <a:p>
            <a:endParaRPr lang="ru-RU" sz="2400" dirty="0"/>
          </a:p>
          <a:p>
            <a:endParaRPr lang="ru-RU" sz="2400" dirty="0"/>
          </a:p>
        </p:txBody>
      </p:sp>
      <p:sp>
        <p:nvSpPr>
          <p:cNvPr id="9" name="Содержимое 2"/>
          <p:cNvSpPr txBox="1">
            <a:spLocks/>
          </p:cNvSpPr>
          <p:nvPr/>
        </p:nvSpPr>
        <p:spPr>
          <a:xfrm>
            <a:off x="242824" y="898774"/>
            <a:ext cx="8721664" cy="5194521"/>
          </a:xfrm>
          <a:prstGeom prst="rect">
            <a:avLst/>
          </a:prstGeom>
        </p:spPr>
        <p:txBody>
          <a:bodyPr vert="horz" lIns="91440" tIns="45720" rIns="91440" bIns="45720" rtlCol="0">
            <a:normAutofit fontScale="77500" lnSpcReduction="20000"/>
          </a:bodyPr>
          <a:lstStyle>
            <a:lvl1pPr marL="0" indent="447675" algn="just" defTabSz="914400" rtl="0" eaLnBrk="1" latinLnBrk="0" hangingPunct="1">
              <a:spcBef>
                <a:spcPct val="20000"/>
              </a:spcBef>
              <a:buFont typeface="Arial" pitchFamily="34" charset="0"/>
              <a:buNone/>
              <a:defRPr sz="3200" kern="1200">
                <a:solidFill>
                  <a:schemeClr val="tx1"/>
                </a:solidFill>
                <a:latin typeface="Times New Roman" pitchFamily="18" charset="0"/>
                <a:ea typeface="+mn-ea"/>
                <a:cs typeface="Times New Roman" pitchFamily="18" charset="0"/>
              </a:defRPr>
            </a:lvl1pPr>
            <a:lvl2pPr marL="0" indent="447675" algn="just"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2pPr>
            <a:lvl3pPr marL="0" indent="447675" algn="just" defTabSz="914400" rtl="0" eaLnBrk="1" latinLnBrk="0" hangingPunct="1">
              <a:spcBef>
                <a:spcPct val="20000"/>
              </a:spcBef>
              <a:buFont typeface="Arial" pitchFamily="34" charset="0"/>
              <a:buNone/>
              <a:defRPr sz="2400" kern="1200">
                <a:solidFill>
                  <a:schemeClr val="tx1"/>
                </a:solidFill>
                <a:latin typeface="Times New Roman" pitchFamily="18" charset="0"/>
                <a:ea typeface="+mn-ea"/>
                <a:cs typeface="Times New Roman" pitchFamily="18" charset="0"/>
              </a:defRPr>
            </a:lvl3pPr>
            <a:lvl4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4pPr>
            <a:lvl5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3100" b="1" dirty="0"/>
              <a:t>Комиссия образовательной организации по проведению итогового сочинения (изложения)</a:t>
            </a:r>
            <a:r>
              <a:rPr lang="ru-RU" sz="2400" dirty="0"/>
              <a:t>:</a:t>
            </a:r>
          </a:p>
          <a:p>
            <a:r>
              <a:rPr lang="ru-RU" sz="2400" dirty="0"/>
              <a:t>- организует ознакомление под роспись обучающихся и их родителей (законных представителей) с </a:t>
            </a:r>
            <a:r>
              <a:rPr lang="ru-RU" sz="2400" u="sng" dirty="0">
                <a:hlinkClick r:id="rId2" action="ppaction://hlinkfile"/>
              </a:rPr>
              <a:t>Памяткой о порядке проведения итогового сочинения (изложения)</a:t>
            </a:r>
            <a:r>
              <a:rPr lang="ru-RU" sz="2400" dirty="0"/>
              <a:t>;</a:t>
            </a:r>
          </a:p>
          <a:p>
            <a:r>
              <a:rPr lang="ru-RU" sz="2400" dirty="0"/>
              <a:t>- организует проведение итогового сочинения (изложения);</a:t>
            </a:r>
          </a:p>
          <a:p>
            <a:r>
              <a:rPr lang="ru-RU" sz="2400" dirty="0"/>
              <a:t>- предоставляет сведения для внесения в региональную информационную систему;</a:t>
            </a:r>
          </a:p>
          <a:p>
            <a:r>
              <a:rPr lang="ru-RU" sz="2400" dirty="0"/>
              <a:t>- информирует обучающихся и их родителей (законных представителей) о сроках, процедуре проведения итогового сочинения (изложения), о времени и месте ознакомления с результатами итогового сочинения (изложения);</a:t>
            </a:r>
          </a:p>
          <a:p>
            <a:r>
              <a:rPr lang="ru-RU" sz="2400" dirty="0"/>
              <a:t>- обеспечивает техническую поддержку проведения и проверки итогового сочинения (изложения);</a:t>
            </a:r>
          </a:p>
          <a:p>
            <a:r>
              <a:rPr lang="ru-RU" sz="2400" dirty="0"/>
              <a:t>- получает темы сочинений (тексты изложений) и обеспечивает информационную безопасность;</a:t>
            </a:r>
          </a:p>
          <a:p>
            <a:r>
              <a:rPr lang="ru-RU" sz="2400" dirty="0"/>
              <a:t>- обеспечивает участников итогового сочинения орфографическими словарями при проведении итогового сочинения;</a:t>
            </a:r>
          </a:p>
          <a:p>
            <a:r>
              <a:rPr lang="ru-RU" sz="2400" dirty="0"/>
              <a:t>- обеспечивает участников итогового изложения орфографическими и толковыми словарями при проведении итогового изложения.</a:t>
            </a:r>
          </a:p>
          <a:p>
            <a:endParaRPr lang="ru-RU" sz="2400" dirty="0"/>
          </a:p>
        </p:txBody>
      </p:sp>
    </p:spTree>
    <p:extLst>
      <p:ext uri="{BB962C8B-B14F-4D97-AF65-F5344CB8AC3E}">
        <p14:creationId xmlns:p14="http://schemas.microsoft.com/office/powerpoint/2010/main" val="3223973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908720"/>
            <a:ext cx="8784976" cy="5256584"/>
          </a:xfrm>
        </p:spPr>
        <p:txBody>
          <a:bodyPr vert="horz" lIns="91440" tIns="45720" rIns="91440" bIns="45720" rtlCol="0">
            <a:normAutofit/>
          </a:bodyPr>
          <a:lstStyle/>
          <a:p>
            <a:endParaRPr lang="ru-RU" sz="2400" dirty="0"/>
          </a:p>
          <a:p>
            <a:endParaRPr lang="ru-RU" sz="2400" dirty="0"/>
          </a:p>
        </p:txBody>
      </p:sp>
      <p:sp>
        <p:nvSpPr>
          <p:cNvPr id="9" name="Содержимое 2"/>
          <p:cNvSpPr txBox="1">
            <a:spLocks/>
          </p:cNvSpPr>
          <p:nvPr/>
        </p:nvSpPr>
        <p:spPr>
          <a:xfrm>
            <a:off x="305959" y="954796"/>
            <a:ext cx="8460073" cy="2438861"/>
          </a:xfrm>
          <a:prstGeom prst="rect">
            <a:avLst/>
          </a:prstGeom>
        </p:spPr>
        <p:txBody>
          <a:bodyPr vert="horz" lIns="91440" tIns="45720" rIns="91440" bIns="45720" rtlCol="0">
            <a:noAutofit/>
          </a:bodyPr>
          <a:lstStyle>
            <a:lvl1pPr marL="0" indent="447675" algn="just" defTabSz="914400" rtl="0" eaLnBrk="1" latinLnBrk="0" hangingPunct="1">
              <a:spcBef>
                <a:spcPct val="20000"/>
              </a:spcBef>
              <a:buFont typeface="Arial" pitchFamily="34" charset="0"/>
              <a:buNone/>
              <a:defRPr sz="3200" kern="1200">
                <a:solidFill>
                  <a:schemeClr val="tx1"/>
                </a:solidFill>
                <a:latin typeface="Times New Roman" pitchFamily="18" charset="0"/>
                <a:ea typeface="+mn-ea"/>
                <a:cs typeface="Times New Roman" pitchFamily="18" charset="0"/>
              </a:defRPr>
            </a:lvl1pPr>
            <a:lvl2pPr marL="0" indent="447675" algn="just"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2pPr>
            <a:lvl3pPr marL="0" indent="447675" algn="just" defTabSz="914400" rtl="0" eaLnBrk="1" latinLnBrk="0" hangingPunct="1">
              <a:spcBef>
                <a:spcPct val="20000"/>
              </a:spcBef>
              <a:buFont typeface="Arial" pitchFamily="34" charset="0"/>
              <a:buNone/>
              <a:defRPr sz="2400" kern="1200">
                <a:solidFill>
                  <a:schemeClr val="tx1"/>
                </a:solidFill>
                <a:latin typeface="Times New Roman" pitchFamily="18" charset="0"/>
                <a:ea typeface="+mn-ea"/>
                <a:cs typeface="Times New Roman" pitchFamily="18" charset="0"/>
              </a:defRPr>
            </a:lvl3pPr>
            <a:lvl4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4pPr>
            <a:lvl5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2400" b="1" dirty="0"/>
              <a:t>Комиссия образовательной организации по проверке и оцениванию итогового сочинения (изложения):</a:t>
            </a:r>
          </a:p>
          <a:p>
            <a:pPr>
              <a:spcBef>
                <a:spcPts val="1200"/>
              </a:spcBef>
            </a:pPr>
            <a:r>
              <a:rPr lang="ru-RU" sz="2400" dirty="0"/>
              <a:t>- организует проверку итогового сочинения (изложения);</a:t>
            </a:r>
          </a:p>
          <a:p>
            <a:pPr>
              <a:spcBef>
                <a:spcPts val="1200"/>
              </a:spcBef>
            </a:pPr>
            <a:r>
              <a:rPr lang="ru-RU" sz="2400" dirty="0"/>
              <a:t>- организует повторную проверку итогового сочинения (изложения) обучающихся по поручению ОИВ*.</a:t>
            </a:r>
          </a:p>
        </p:txBody>
      </p:sp>
      <p:cxnSp>
        <p:nvCxnSpPr>
          <p:cNvPr id="5" name="Прямая соединительная линия 4"/>
          <p:cNvCxnSpPr/>
          <p:nvPr/>
        </p:nvCxnSpPr>
        <p:spPr>
          <a:xfrm>
            <a:off x="107504" y="3645024"/>
            <a:ext cx="8856984" cy="0"/>
          </a:xfrm>
          <a:prstGeom prst="line">
            <a:avLst/>
          </a:prstGeom>
        </p:spPr>
        <p:style>
          <a:lnRef idx="1">
            <a:schemeClr val="dk1"/>
          </a:lnRef>
          <a:fillRef idx="0">
            <a:schemeClr val="dk1"/>
          </a:fillRef>
          <a:effectRef idx="0">
            <a:schemeClr val="dk1"/>
          </a:effectRef>
          <a:fontRef idx="minor">
            <a:schemeClr val="tx1"/>
          </a:fontRef>
        </p:style>
      </p:cxnSp>
      <p:sp>
        <p:nvSpPr>
          <p:cNvPr id="6" name="Содержимое 4"/>
          <p:cNvSpPr txBox="1">
            <a:spLocks/>
          </p:cNvSpPr>
          <p:nvPr/>
        </p:nvSpPr>
        <p:spPr>
          <a:xfrm>
            <a:off x="287523" y="3771312"/>
            <a:ext cx="8568952" cy="214262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lvl="0" algn="just">
              <a:spcBef>
                <a:spcPct val="20000"/>
              </a:spcBef>
              <a:defRPr/>
            </a:pPr>
            <a:r>
              <a:rPr kumimoji="0" lang="ru-RU" sz="160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a:t>
            </a:r>
            <a:r>
              <a:rPr lang="ru-RU" sz="1600" i="1" dirty="0">
                <a:solidFill>
                  <a:schemeClr val="tx1"/>
                </a:solidFill>
                <a:latin typeface="Times New Roman" pitchFamily="18" charset="0"/>
                <a:cs typeface="Times New Roman" pitchFamily="18" charset="0"/>
              </a:rPr>
              <a:t> В целях предотвращения конфликта интересов и обеспечения объективного оценивания итогового сочинения (изложения) обучающимся при получении повторного неудовлетворительного результата («незачет») за итоговое сочинение (изложение) </a:t>
            </a:r>
            <a:r>
              <a:rPr lang="ru-RU" sz="1600" b="1" i="1" dirty="0">
                <a:solidFill>
                  <a:schemeClr val="tx1"/>
                </a:solidFill>
                <a:latin typeface="Times New Roman" pitchFamily="18" charset="0"/>
                <a:cs typeface="Times New Roman" pitchFamily="18" charset="0"/>
              </a:rPr>
              <a:t>предоставляется право подать в письменной форме заявление на проверку сданного ими итогового сочинения (изложения) комиссией другой образовательной организации </a:t>
            </a:r>
            <a:r>
              <a:rPr lang="ru-RU" sz="1600" i="1" dirty="0">
                <a:solidFill>
                  <a:schemeClr val="tx1"/>
                </a:solidFill>
                <a:latin typeface="Times New Roman" pitchFamily="18" charset="0"/>
                <a:cs typeface="Times New Roman" pitchFamily="18" charset="0"/>
              </a:rPr>
              <a:t>или комиссией, сформированной ОИВ на региональном или муниципальном уровне. Порядок подачи такого заявления и организации повторной проверки итогового сочинения (изложения) указанной категории обучающихся определяет ОИВ.</a:t>
            </a:r>
            <a:endParaRPr kumimoji="0" lang="ru-RU" sz="1600"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30975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Регистрация участников итогового сочинения (изложения)</a:t>
            </a:r>
          </a:p>
        </p:txBody>
      </p:sp>
      <p:sp>
        <p:nvSpPr>
          <p:cNvPr id="3" name="Содержимое 2"/>
          <p:cNvSpPr>
            <a:spLocks noGrp="1"/>
          </p:cNvSpPr>
          <p:nvPr>
            <p:ph idx="1"/>
          </p:nvPr>
        </p:nvSpPr>
        <p:spPr>
          <a:xfrm>
            <a:off x="179512" y="1124744"/>
            <a:ext cx="8784976" cy="4320480"/>
          </a:xfrm>
        </p:spPr>
        <p:txBody>
          <a:bodyPr>
            <a:noAutofit/>
          </a:bodyPr>
          <a:lstStyle/>
          <a:p>
            <a:r>
              <a:rPr lang="ru-RU" sz="2400" dirty="0"/>
              <a:t>Для участия в итоговом сочинении (изложении) участники подают </a:t>
            </a:r>
            <a:r>
              <a:rPr lang="ru-RU" sz="2400" dirty="0">
                <a:hlinkClick r:id="rId2" action="ppaction://hlinksldjump"/>
              </a:rPr>
              <a:t>заявление</a:t>
            </a:r>
            <a:r>
              <a:rPr lang="ru-RU" sz="2400" dirty="0"/>
              <a:t> и </a:t>
            </a:r>
            <a:r>
              <a:rPr lang="ru-RU" sz="2400" dirty="0">
                <a:hlinkClick r:id="rId3" action="ppaction://hlinksldjump"/>
              </a:rPr>
              <a:t>согласие на обработку персональных данных  </a:t>
            </a:r>
            <a:r>
              <a:rPr lang="ru-RU" sz="2400" b="1" u="sng" dirty="0"/>
              <a:t>не позднее чем за две недели</a:t>
            </a:r>
            <a:r>
              <a:rPr lang="ru-RU" sz="2400" dirty="0"/>
              <a:t> до начала проведения итогового сочинения (изложения).</a:t>
            </a:r>
          </a:p>
          <a:p>
            <a:r>
              <a:rPr lang="ru-RU" sz="2400" dirty="0"/>
              <a:t>Регистрация обучающихся для участия в итоговом сочинении (изложении) проводится на основании их заявлений в организациях, осуществляющих образовательную деятельность, в которых обучающиеся осваивают образовательные программы среднего общего образования.</a:t>
            </a:r>
          </a:p>
          <a:p>
            <a:r>
              <a:rPr lang="ru-RU" sz="2400" dirty="0"/>
              <a:t>Бланки для проведения итогового сочинения (изложения) вместе с отчетными формами печатаются и выдаются в РЦОИ.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p>
        </p:txBody>
      </p:sp>
      <p:sp>
        <p:nvSpPr>
          <p:cNvPr id="3" name="Содержимое 2"/>
          <p:cNvSpPr>
            <a:spLocks noGrp="1"/>
          </p:cNvSpPr>
          <p:nvPr>
            <p:ph idx="1"/>
          </p:nvPr>
        </p:nvSpPr>
        <p:spPr>
          <a:xfrm>
            <a:off x="179512" y="908720"/>
            <a:ext cx="8784976" cy="5256584"/>
          </a:xfrm>
        </p:spPr>
        <p:txBody>
          <a:bodyPr vert="horz" lIns="91440" tIns="45720" rIns="91440" bIns="45720" rtlCol="0">
            <a:normAutofit/>
          </a:bodyPr>
          <a:lstStyle/>
          <a:p>
            <a:endParaRPr lang="ru-RU" sz="2400" dirty="0"/>
          </a:p>
          <a:p>
            <a:endParaRPr lang="ru-RU" sz="2400" dirty="0"/>
          </a:p>
        </p:txBody>
      </p:sp>
      <p:sp>
        <p:nvSpPr>
          <p:cNvPr id="9" name="Содержимое 2"/>
          <p:cNvSpPr txBox="1">
            <a:spLocks/>
          </p:cNvSpPr>
          <p:nvPr/>
        </p:nvSpPr>
        <p:spPr>
          <a:xfrm>
            <a:off x="305959" y="954796"/>
            <a:ext cx="8658529" cy="4922476"/>
          </a:xfrm>
          <a:prstGeom prst="rect">
            <a:avLst/>
          </a:prstGeom>
        </p:spPr>
        <p:txBody>
          <a:bodyPr vert="horz" lIns="91440" tIns="45720" rIns="91440" bIns="45720" rtlCol="0">
            <a:noAutofit/>
          </a:bodyPr>
          <a:lstStyle>
            <a:lvl1pPr marL="0" indent="447675" algn="just" defTabSz="914400" rtl="0" eaLnBrk="1" latinLnBrk="0" hangingPunct="1">
              <a:spcBef>
                <a:spcPct val="20000"/>
              </a:spcBef>
              <a:buFont typeface="Arial" pitchFamily="34" charset="0"/>
              <a:buNone/>
              <a:defRPr sz="3200" kern="1200">
                <a:solidFill>
                  <a:schemeClr val="tx1"/>
                </a:solidFill>
                <a:latin typeface="Times New Roman" pitchFamily="18" charset="0"/>
                <a:ea typeface="+mn-ea"/>
                <a:cs typeface="Times New Roman" pitchFamily="18" charset="0"/>
              </a:defRPr>
            </a:lvl1pPr>
            <a:lvl2pPr marL="0" indent="447675" algn="just"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2pPr>
            <a:lvl3pPr marL="0" indent="447675" algn="just" defTabSz="914400" rtl="0" eaLnBrk="1" latinLnBrk="0" hangingPunct="1">
              <a:spcBef>
                <a:spcPct val="20000"/>
              </a:spcBef>
              <a:buFont typeface="Arial" pitchFamily="34" charset="0"/>
              <a:buNone/>
              <a:defRPr sz="2400" kern="1200">
                <a:solidFill>
                  <a:schemeClr val="tx1"/>
                </a:solidFill>
                <a:latin typeface="Times New Roman" pitchFamily="18" charset="0"/>
                <a:ea typeface="+mn-ea"/>
                <a:cs typeface="Times New Roman" pitchFamily="18" charset="0"/>
              </a:defRPr>
            </a:lvl3pPr>
            <a:lvl4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4pPr>
            <a:lvl5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ctr">
              <a:spcBef>
                <a:spcPts val="0"/>
              </a:spcBef>
            </a:pPr>
            <a:endParaRPr lang="ru-RU" sz="2400" b="1" u="sng" dirty="0"/>
          </a:p>
          <a:p>
            <a:pPr indent="0" algn="ctr">
              <a:spcBef>
                <a:spcPts val="0"/>
              </a:spcBef>
            </a:pPr>
            <a:r>
              <a:rPr lang="ru-RU" sz="2400" b="1" u="sng" dirty="0"/>
              <a:t>В день проведения итогового сочинения (изложения) в местах проведения итогового сочинения (изложения) также могут присутствовать:</a:t>
            </a:r>
          </a:p>
          <a:p>
            <a:pPr indent="612000">
              <a:spcBef>
                <a:spcPts val="1200"/>
              </a:spcBef>
              <a:buFont typeface="Wingdings" panose="05000000000000000000" pitchFamily="2" charset="2"/>
              <a:buChar char="Ø"/>
            </a:pPr>
            <a:r>
              <a:rPr lang="ru-RU" sz="2400" dirty="0"/>
              <a:t>представители средств массовой информации;</a:t>
            </a:r>
          </a:p>
          <a:p>
            <a:pPr indent="612000">
              <a:spcBef>
                <a:spcPts val="1200"/>
              </a:spcBef>
              <a:buFont typeface="Wingdings" panose="05000000000000000000" pitchFamily="2" charset="2"/>
              <a:buChar char="Ø"/>
            </a:pPr>
            <a:r>
              <a:rPr lang="ru-RU" sz="2400" dirty="0"/>
              <a:t>должностные лица </a:t>
            </a:r>
            <a:r>
              <a:rPr lang="ru-RU" sz="2400" dirty="0" err="1"/>
              <a:t>Рособрнадзора</a:t>
            </a:r>
            <a:r>
              <a:rPr lang="ru-RU" sz="2400" dirty="0"/>
              <a:t> и (или) органа исполнительной власти субъекта Российской Федерации, осуществляющего переданные полномочия Российской Федерации в сфере образования.</a:t>
            </a:r>
          </a:p>
        </p:txBody>
      </p:sp>
    </p:spTree>
    <p:extLst>
      <p:ext uri="{BB962C8B-B14F-4D97-AF65-F5344CB8AC3E}">
        <p14:creationId xmlns:p14="http://schemas.microsoft.com/office/powerpoint/2010/main" val="2504368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Скругленный прямоугольник 3"/>
          <p:cNvSpPr/>
          <p:nvPr/>
        </p:nvSpPr>
        <p:spPr>
          <a:xfrm>
            <a:off x="2393758" y="819449"/>
            <a:ext cx="4356484" cy="62933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Не позднее чем за две недели </a:t>
            </a:r>
            <a:endParaRPr lang="ru-RU" sz="2400" dirty="0">
              <a:solidFill>
                <a:schemeClr val="tx1"/>
              </a:solidFill>
              <a:latin typeface="Times New Roman" pitchFamily="18" charset="0"/>
              <a:cs typeface="Times New Roman" pitchFamily="18" charset="0"/>
            </a:endParaRPr>
          </a:p>
        </p:txBody>
      </p:sp>
      <p:sp>
        <p:nvSpPr>
          <p:cNvPr id="5" name="Содержимое 2"/>
          <p:cNvSpPr txBox="1">
            <a:spLocks/>
          </p:cNvSpPr>
          <p:nvPr/>
        </p:nvSpPr>
        <p:spPr>
          <a:xfrm>
            <a:off x="179512" y="1628800"/>
            <a:ext cx="8784976" cy="5112568"/>
          </a:xfrm>
          <a:prstGeom prst="rect">
            <a:avLst/>
          </a:prstGeom>
        </p:spPr>
        <p:txBody>
          <a:bodyPr vert="horz" lIns="91440" tIns="45720" rIns="91440" bIns="45720" rtlCol="0">
            <a:noAutofit/>
          </a:bodyPr>
          <a:lstStyle/>
          <a:p>
            <a:pPr lvl="0" indent="447675" algn="just">
              <a:spcBef>
                <a:spcPct val="20000"/>
              </a:spcBef>
              <a:buFont typeface="Wingdings" pitchFamily="2" charset="2"/>
              <a:buChar char="Ø"/>
            </a:pPr>
            <a:r>
              <a:rPr lang="ru-RU" sz="2000" dirty="0">
                <a:latin typeface="Times New Roman" pitchFamily="18" charset="0"/>
                <a:cs typeface="Times New Roman" pitchFamily="18" charset="0"/>
              </a:rPr>
              <a:t>приказом сформировать составы комиссий образовательной организации;</a:t>
            </a:r>
          </a:p>
          <a:p>
            <a:pPr lvl="0" indent="447675" algn="just">
              <a:spcBef>
                <a:spcPct val="20000"/>
              </a:spcBef>
              <a:buFont typeface="Wingdings" pitchFamily="2" charset="2"/>
              <a:buChar char="Ø"/>
            </a:pPr>
            <a:r>
              <a:rPr lang="ru-RU" sz="2000" dirty="0">
                <a:latin typeface="Times New Roman" pitchFamily="18" charset="0"/>
                <a:cs typeface="Times New Roman" pitchFamily="18" charset="0"/>
              </a:rPr>
              <a:t>организовать регистрацию обучающихся для участия в итоговом сочинении (изложении) в соответствии с их заявлениями;</a:t>
            </a:r>
          </a:p>
          <a:p>
            <a:pPr lvl="0" indent="447675" algn="just">
              <a:spcBef>
                <a:spcPct val="20000"/>
              </a:spcBef>
              <a:buFont typeface="Wingdings" pitchFamily="2" charset="2"/>
              <a:buChar char="Ø"/>
            </a:pPr>
            <a:r>
              <a:rPr lang="ru-RU" sz="2000" dirty="0">
                <a:latin typeface="Times New Roman" pitchFamily="18" charset="0"/>
                <a:cs typeface="Times New Roman" pitchFamily="18" charset="0"/>
              </a:rPr>
              <a:t>при подаче заявления на участие в итоговом сочинении (изложении) проконтролировать получение согласия на обработку персональных данных;</a:t>
            </a:r>
          </a:p>
          <a:p>
            <a:pPr lvl="0" indent="447675" algn="just">
              <a:spcBef>
                <a:spcPct val="20000"/>
              </a:spcBef>
              <a:buFont typeface="Wingdings" pitchFamily="2" charset="2"/>
              <a:buChar char="Ø"/>
            </a:pPr>
            <a:r>
              <a:rPr lang="ru-RU" sz="2000" dirty="0">
                <a:latin typeface="Times New Roman" pitchFamily="18" charset="0"/>
                <a:cs typeface="Times New Roman" pitchFamily="18" charset="0"/>
              </a:rPr>
              <a:t>определить изменения текущего расписания занятий образовательной организации в дни проведения итогового сочинения (изложения);</a:t>
            </a:r>
          </a:p>
          <a:p>
            <a:pPr lvl="0" indent="447675" algn="just">
              <a:spcBef>
                <a:spcPct val="20000"/>
              </a:spcBef>
              <a:buFont typeface="Wingdings" pitchFamily="2" charset="2"/>
              <a:buChar char="Ø"/>
            </a:pPr>
            <a:r>
              <a:rPr lang="ru-RU" sz="2000" dirty="0">
                <a:latin typeface="Times New Roman" pitchFamily="18" charset="0"/>
                <a:cs typeface="Times New Roman" pitchFamily="18" charset="0"/>
              </a:rPr>
              <a:t>обеспечить ознакомление лиц, привлекаемых к проведению итогового сочинения (изложения), с инструктивными материалами, определяющими порядок их работы;</a:t>
            </a:r>
          </a:p>
          <a:p>
            <a:pPr lvl="0" indent="447675" algn="just">
              <a:spcBef>
                <a:spcPct val="20000"/>
              </a:spcBef>
              <a:buFont typeface="Wingdings" pitchFamily="2" charset="2"/>
              <a:buChar char="Ø"/>
            </a:pPr>
            <a:r>
              <a:rPr lang="ru-RU" sz="2000" dirty="0">
                <a:latin typeface="Times New Roman" pitchFamily="18" charset="0"/>
                <a:cs typeface="Times New Roman" pitchFamily="18" charset="0"/>
              </a:rPr>
              <a:t>организовать ознакомление обучающихся и их родителей (законных представителей) с Памяткой о порядке проведения итогового сочинения (изложения).</a:t>
            </a:r>
            <a:endParaRPr kumimoji="0" lang="ru-RU"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9" name="7-конечная звезда 8"/>
          <p:cNvSpPr/>
          <p:nvPr/>
        </p:nvSpPr>
        <p:spPr>
          <a:xfrm>
            <a:off x="107504" y="764704"/>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Скругленный прямоугольник 6"/>
          <p:cNvSpPr/>
          <p:nvPr/>
        </p:nvSpPr>
        <p:spPr>
          <a:xfrm>
            <a:off x="2465766" y="692696"/>
            <a:ext cx="4212468"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Не позднее чем за 1 день </a:t>
            </a:r>
            <a:endParaRPr lang="ru-RU" sz="2400" dirty="0">
              <a:solidFill>
                <a:schemeClr val="tx1"/>
              </a:solidFill>
              <a:latin typeface="Times New Roman" pitchFamily="18" charset="0"/>
              <a:cs typeface="Times New Roman" pitchFamily="18" charset="0"/>
            </a:endParaRPr>
          </a:p>
        </p:txBody>
      </p:sp>
      <p:sp>
        <p:nvSpPr>
          <p:cNvPr id="8" name="Содержимое 2"/>
          <p:cNvSpPr txBox="1">
            <a:spLocks/>
          </p:cNvSpPr>
          <p:nvPr/>
        </p:nvSpPr>
        <p:spPr>
          <a:xfrm>
            <a:off x="109344" y="1196752"/>
            <a:ext cx="8784976" cy="5112568"/>
          </a:xfrm>
          <a:prstGeom prst="rect">
            <a:avLst/>
          </a:prstGeom>
        </p:spPr>
        <p:txBody>
          <a:bodyPr vert="horz" lIns="91440" tIns="45720" rIns="91440" bIns="45720" rtlCol="0">
            <a:noAutofit/>
          </a:bodyPr>
          <a:lstStyle/>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провести проверку готовности ОО к проведению итогового сочинения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проверить наличие часов, находящихся в поле зрения участников, в каждом кабинете, с проведением проверки их работоспособности;</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проверить наличие места для хранения личных вещей участников итогового сочинения (изложение), которое может быть организовано в учебном кабинете, где проводится итоговое сочинение (изложение);</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подготовить  черновики на каждого участника итогового сочинения (изложения) (минимальное количество - два листа), а также </a:t>
            </a:r>
            <a:r>
              <a:rPr lang="ru-RU" sz="1400" b="1" u="sng" dirty="0">
                <a:latin typeface="Times New Roman" pitchFamily="18" charset="0"/>
                <a:cs typeface="Times New Roman" pitchFamily="18" charset="0"/>
              </a:rPr>
              <a:t>дополнительные черновики</a:t>
            </a:r>
            <a:r>
              <a:rPr lang="ru-RU" sz="1400" dirty="0">
                <a:latin typeface="Times New Roman" pitchFamily="18" charset="0"/>
                <a:cs typeface="Times New Roman" pitchFamily="18" charset="0"/>
              </a:rPr>
              <a:t>;</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подготовить в необходимом количестве инструкции для участников итогового сочинения (изложения), зачитываемые членом комиссии образовательной организации по проведению итогового сочинения (изложения) в учебном кабинете перед началом проведения итогового сочинения (изложения) (одна инструкция на один кабинет);</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подготовить </a:t>
            </a:r>
            <a:r>
              <a:rPr lang="ru-RU" sz="1400" b="1" u="sng" dirty="0">
                <a:latin typeface="Times New Roman" pitchFamily="18" charset="0"/>
                <a:cs typeface="Times New Roman" pitchFamily="18" charset="0"/>
              </a:rPr>
              <a:t>инструкции для участников итогового сочинения (изложения) (на каждого участника</a:t>
            </a:r>
            <a:r>
              <a:rPr lang="ru-RU" sz="1400" dirty="0">
                <a:latin typeface="Times New Roman" pitchFamily="18" charset="0"/>
                <a:cs typeface="Times New Roman" pitchFamily="18" charset="0"/>
              </a:rPr>
              <a:t>);</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обеспечить печать отчетных форм для проведения итогового сочинения (изложения) и получение бланков итогового сочинения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определить необходимое количество учебных кабинетов в образовательной организации для проведения итогового сочинения (изложения) и распределение между ними участников итогового сочинения (изложения) в произвольном порядке;</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организовать проверку работоспособности технических средств в помещении для руководителя, средств видеонаблюдения в учебных кабинетах (в случае, если средства видеонаблюдения установлены);</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организовать обеспечение участников итогового сочинения орфографическими словарями, участников итогового изложения – орфографическими и толковыми словарями.</a:t>
            </a:r>
          </a:p>
          <a:p>
            <a:pPr lvl="0" indent="266700" algn="just">
              <a:spcBef>
                <a:spcPct val="20000"/>
              </a:spcBef>
              <a:buFont typeface="Wingdings" pitchFamily="2" charset="2"/>
              <a:buChar char="Ø"/>
            </a:pPr>
            <a:endParaRPr lang="ru-RU" sz="1400" dirty="0">
              <a:latin typeface="Times New Roman" pitchFamily="18" charset="0"/>
              <a:cs typeface="Times New Roman" pitchFamily="18" charset="0"/>
            </a:endParaRPr>
          </a:p>
        </p:txBody>
      </p:sp>
      <p:sp>
        <p:nvSpPr>
          <p:cNvPr id="9" name="7-конечная звезда 8"/>
          <p:cNvSpPr/>
          <p:nvPr/>
        </p:nvSpPr>
        <p:spPr>
          <a:xfrm>
            <a:off x="107504" y="764704"/>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Содержимое 2"/>
          <p:cNvSpPr txBox="1">
            <a:spLocks/>
          </p:cNvSpPr>
          <p:nvPr/>
        </p:nvSpPr>
        <p:spPr>
          <a:xfrm>
            <a:off x="89756" y="1268760"/>
            <a:ext cx="8964488" cy="4968552"/>
          </a:xfrm>
          <a:prstGeom prst="rect">
            <a:avLst/>
          </a:prstGeom>
        </p:spPr>
        <p:txBody>
          <a:bodyPr vert="horz" lIns="91440" tIns="45720" rIns="91440" bIns="45720" rtlCol="0">
            <a:noAutofit/>
          </a:bodyPr>
          <a:lstStyle/>
          <a:p>
            <a:pPr lvl="0" indent="266700" algn="ctr">
              <a:spcBef>
                <a:spcPct val="20000"/>
              </a:spcBef>
            </a:pPr>
            <a:r>
              <a:rPr lang="ru-RU" sz="1600" dirty="0">
                <a:latin typeface="Times New Roman" pitchFamily="18" charset="0"/>
                <a:cs typeface="Times New Roman" pitchFamily="18" charset="0"/>
              </a:rPr>
              <a:t>Необходимо распечатать в достаточном количестве следующие формы:</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hlinkClick r:id="rId2" action="ppaction://hlinksldjump"/>
              </a:rPr>
              <a:t>Форма С-2-С* «Сводная ведомость учета количества участников и экзаменационных материалов (ЭМ) итогового сочинения по аудиториям ОО»</a:t>
            </a:r>
            <a:r>
              <a:rPr lang="ru-RU" sz="1400" dirty="0">
                <a:latin typeface="Times New Roman" pitchFamily="18" charset="0"/>
                <a:cs typeface="Times New Roman" pitchFamily="18" charset="0"/>
              </a:rPr>
              <a:t>;</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hlinkClick r:id="rId3" action="ppaction://hlinksldjump"/>
              </a:rPr>
              <a:t>Форма С-2-И* «Сводная ведомость учета количества участников и экзаменационных материалов (ЭМ) итогового изложения по аудиториям ОО»</a:t>
            </a:r>
            <a:r>
              <a:rPr lang="ru-RU" sz="1400" dirty="0">
                <a:latin typeface="Times New Roman" pitchFamily="18" charset="0"/>
                <a:cs typeface="Times New Roman" pitchFamily="18" charset="0"/>
              </a:rPr>
              <a:t>;</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hlinkClick r:id="rId4" action="ppaction://hlinksldjump"/>
              </a:rPr>
              <a:t>Форма С-3 «Протокол выдачи дополнительного бланка записи ответов итогового сочинения (изложения)»</a:t>
            </a:r>
            <a:r>
              <a:rPr lang="ru-RU" sz="1400" dirty="0">
                <a:latin typeface="Times New Roman" pitchFamily="18" charset="0"/>
                <a:cs typeface="Times New Roman" pitchFamily="18" charset="0"/>
              </a:rPr>
              <a:t>;</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hlinkClick r:id="rId5" action="ppaction://hlinksldjump"/>
              </a:rPr>
              <a:t>Форма С-4:</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4.1. «Протокол передачи руководителем образовательной организации оригиналов бланков участников итогового сочинения (изложения) техническому специалисту»;</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4.2. «Протокол передачи техническим специалистом оригиналов и копий бланков участников итогового сочинения (изложения) руководителю образовательной организации»;</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4.3. «Протокол выдачи копий бланков участников итогового сочинения (изложения) на проверку»;</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4.4. «Протокол передачи копий бланков участников итогового сочинения (изложения) для оформления»;</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4.5. «Протокол передачи оригиналов и копий бланков для переноса оценок за итоговое сочинение (изложение) в оригиналы»;</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4.6. «Протокол передачи оригиналов и копий бланков после переноса оценок за итоговое сочинение (изложение) в оригиналы»;</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4.7. «Акт переноса оценок за итоговое сочинение (изложение) из копий бланков в оригиналы»;</a:t>
            </a:r>
          </a:p>
          <a:p>
            <a:pPr marL="742950"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4.8. «Акт о комплектовании возвратных пакетов для обработки в РЦОИ МО»</a:t>
            </a:r>
            <a:r>
              <a:rPr lang="ru-RU" sz="1400" dirty="0">
                <a:latin typeface="Times New Roman" pitchFamily="18" charset="0"/>
                <a:cs typeface="Times New Roman" pitchFamily="18" charset="0"/>
              </a:rPr>
              <a:t>.</a:t>
            </a:r>
          </a:p>
        </p:txBody>
      </p:sp>
      <p:sp>
        <p:nvSpPr>
          <p:cNvPr id="10" name="Скругленный прямоугольник 9"/>
          <p:cNvSpPr/>
          <p:nvPr/>
        </p:nvSpPr>
        <p:spPr>
          <a:xfrm>
            <a:off x="1115616" y="692696"/>
            <a:ext cx="6912768"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Подготовка сопроводительных документов для проведения итогового сочинения (изложения)</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Содержимое 2"/>
          <p:cNvSpPr txBox="1">
            <a:spLocks/>
          </p:cNvSpPr>
          <p:nvPr/>
        </p:nvSpPr>
        <p:spPr>
          <a:xfrm>
            <a:off x="189856" y="1484784"/>
            <a:ext cx="8964488" cy="4248472"/>
          </a:xfrm>
          <a:prstGeom prst="rect">
            <a:avLst/>
          </a:prstGeom>
        </p:spPr>
        <p:txBody>
          <a:bodyPr vert="horz" lIns="91440" tIns="45720" rIns="91440" bIns="45720" rtlCol="0">
            <a:noAutofit/>
          </a:bodyPr>
          <a:lstStyle/>
          <a:p>
            <a:pPr lvl="0" indent="266700" algn="ctr">
              <a:spcBef>
                <a:spcPct val="20000"/>
              </a:spcBef>
            </a:pPr>
            <a:r>
              <a:rPr lang="ru-RU" sz="1600" dirty="0">
                <a:latin typeface="Times New Roman" pitchFamily="18" charset="0"/>
                <a:cs typeface="Times New Roman" pitchFamily="18" charset="0"/>
              </a:rPr>
              <a:t>Необходимо распечатать в достаточном количестве следующие формы:</a:t>
            </a:r>
          </a:p>
          <a:p>
            <a:pPr lvl="0" indent="266700" algn="ctr">
              <a:spcBef>
                <a:spcPct val="20000"/>
              </a:spcBef>
            </a:pPr>
            <a:endParaRPr lang="ru-RU" sz="1600" dirty="0">
              <a:latin typeface="Times New Roman" pitchFamily="18" charset="0"/>
              <a:cs typeface="Times New Roman" pitchFamily="18" charset="0"/>
            </a:endParaRPr>
          </a:p>
          <a:p>
            <a:pPr lvl="0" indent="285750" algn="just">
              <a:spcBef>
                <a:spcPct val="20000"/>
              </a:spcBef>
              <a:buFont typeface="Wingdings" panose="05000000000000000000" pitchFamily="2" charset="2"/>
              <a:buChar char="Ø"/>
            </a:pPr>
            <a:r>
              <a:rPr lang="ru-RU" sz="1600" dirty="0">
                <a:latin typeface="Times New Roman" pitchFamily="18" charset="0"/>
                <a:cs typeface="Times New Roman" pitchFamily="18" charset="0"/>
                <a:hlinkClick r:id="rId2" action="ppaction://hlinksldjump"/>
              </a:rPr>
              <a:t>Форма ИС-01* «Списки распределения участников по ОО (местам проведения)»</a:t>
            </a:r>
            <a:r>
              <a:rPr lang="ru-RU" sz="1600" dirty="0">
                <a:latin typeface="Times New Roman" pitchFamily="18" charset="0"/>
                <a:cs typeface="Times New Roman" pitchFamily="18" charset="0"/>
              </a:rPr>
              <a:t>;</a:t>
            </a:r>
          </a:p>
          <a:p>
            <a:pPr lvl="0" indent="285750" algn="just">
              <a:spcBef>
                <a:spcPct val="20000"/>
              </a:spcBef>
              <a:buFont typeface="Wingdings" panose="05000000000000000000" pitchFamily="2" charset="2"/>
              <a:buChar char="Ø"/>
            </a:pPr>
            <a:r>
              <a:rPr lang="ru-RU" sz="1600" dirty="0">
                <a:latin typeface="Times New Roman" pitchFamily="18" charset="0"/>
                <a:cs typeface="Times New Roman" pitchFamily="18" charset="0"/>
                <a:hlinkClick r:id="rId3" action="ppaction://hlinksldjump"/>
              </a:rPr>
              <a:t>Форма ИС-02* «Прикрепление ОО регистрации к ОО проведения (месту проведения)»</a:t>
            </a:r>
            <a:r>
              <a:rPr lang="ru-RU" sz="1600" dirty="0">
                <a:latin typeface="Times New Roman" pitchFamily="18" charset="0"/>
                <a:cs typeface="Times New Roman" pitchFamily="18" charset="0"/>
              </a:rPr>
              <a:t>;</a:t>
            </a:r>
          </a:p>
          <a:p>
            <a:pPr lvl="0" indent="285750" algn="just">
              <a:spcBef>
                <a:spcPct val="20000"/>
              </a:spcBef>
              <a:buFont typeface="Wingdings" panose="05000000000000000000" pitchFamily="2" charset="2"/>
              <a:buChar char="Ø"/>
            </a:pPr>
            <a:r>
              <a:rPr lang="ru-RU" sz="1600" dirty="0">
                <a:latin typeface="Times New Roman" pitchFamily="18" charset="0"/>
                <a:cs typeface="Times New Roman" pitchFamily="18" charset="0"/>
                <a:hlinkClick r:id="rId4" action="ppaction://hlinksldjump"/>
              </a:rPr>
              <a:t>Форма ИС-04* «Список участников итогового сочинения (изложения) образовательной организации»</a:t>
            </a:r>
            <a:r>
              <a:rPr lang="ru-RU" sz="1600" dirty="0">
                <a:latin typeface="Times New Roman" pitchFamily="18" charset="0"/>
                <a:cs typeface="Times New Roman" pitchFamily="18" charset="0"/>
              </a:rPr>
              <a:t>;</a:t>
            </a:r>
          </a:p>
          <a:p>
            <a:pPr lvl="0" indent="285750" algn="just">
              <a:spcBef>
                <a:spcPct val="20000"/>
              </a:spcBef>
              <a:buFont typeface="Wingdings" panose="05000000000000000000" pitchFamily="2" charset="2"/>
              <a:buChar char="Ø"/>
            </a:pPr>
            <a:r>
              <a:rPr lang="ru-RU" sz="1600" dirty="0">
                <a:latin typeface="Times New Roman" pitchFamily="18" charset="0"/>
                <a:cs typeface="Times New Roman" pitchFamily="18" charset="0"/>
                <a:hlinkClick r:id="rId5" action="ppaction://hlinksldjump"/>
              </a:rPr>
              <a:t>Форма ИС-05* «Ведомость проведения итогового сочинения (изложения) в кабинете ОО (месте проведения)»</a:t>
            </a:r>
            <a:r>
              <a:rPr lang="ru-RU" sz="1600" dirty="0">
                <a:latin typeface="Times New Roman" pitchFamily="18" charset="0"/>
                <a:cs typeface="Times New Roman" pitchFamily="18" charset="0"/>
              </a:rPr>
              <a:t>;</a:t>
            </a:r>
          </a:p>
          <a:p>
            <a:pPr lvl="0" indent="285750" algn="just">
              <a:spcBef>
                <a:spcPct val="20000"/>
              </a:spcBef>
              <a:buFont typeface="Wingdings" panose="05000000000000000000" pitchFamily="2" charset="2"/>
              <a:buChar char="Ø"/>
            </a:pPr>
            <a:r>
              <a:rPr lang="ru-RU" sz="1600" dirty="0">
                <a:latin typeface="Times New Roman" pitchFamily="18" charset="0"/>
                <a:cs typeface="Times New Roman" pitchFamily="18" charset="0"/>
                <a:hlinkClick r:id="rId6" action="ppaction://hlinksldjump"/>
              </a:rPr>
              <a:t>Форма ИС-06 «Протокол проверки итогового сочинения (изложения)»</a:t>
            </a:r>
            <a:r>
              <a:rPr lang="ru-RU" sz="1600" dirty="0">
                <a:latin typeface="Times New Roman" pitchFamily="18" charset="0"/>
                <a:cs typeface="Times New Roman" pitchFamily="18" charset="0"/>
              </a:rPr>
              <a:t>;</a:t>
            </a:r>
          </a:p>
          <a:p>
            <a:pPr lvl="0" indent="285750" algn="just">
              <a:spcBef>
                <a:spcPct val="20000"/>
              </a:spcBef>
              <a:buFont typeface="Wingdings" panose="05000000000000000000" pitchFamily="2" charset="2"/>
              <a:buChar char="Ø"/>
            </a:pPr>
            <a:r>
              <a:rPr lang="ru-RU" sz="1600" dirty="0">
                <a:latin typeface="Times New Roman" pitchFamily="18" charset="0"/>
                <a:cs typeface="Times New Roman" pitchFamily="18" charset="0"/>
                <a:hlinkClick r:id="rId7" action="ppaction://hlinksldjump"/>
              </a:rPr>
              <a:t>Форма ИС-07 «Ведомость коррекции персональных данных участников ГИА»</a:t>
            </a:r>
            <a:r>
              <a:rPr lang="ru-RU" sz="1600" dirty="0">
                <a:latin typeface="Times New Roman" pitchFamily="18" charset="0"/>
                <a:cs typeface="Times New Roman" pitchFamily="18" charset="0"/>
              </a:rPr>
              <a:t>;</a:t>
            </a:r>
          </a:p>
          <a:p>
            <a:pPr lvl="0" indent="285750" algn="just">
              <a:spcBef>
                <a:spcPct val="20000"/>
              </a:spcBef>
              <a:buFont typeface="Wingdings" panose="05000000000000000000" pitchFamily="2" charset="2"/>
              <a:buChar char="Ø"/>
            </a:pPr>
            <a:r>
              <a:rPr lang="ru-RU" sz="1600" dirty="0">
                <a:latin typeface="Times New Roman" pitchFamily="18" charset="0"/>
                <a:cs typeface="Times New Roman" pitchFamily="18" charset="0"/>
                <a:hlinkClick r:id="rId8" action="ppaction://hlinksldjump"/>
              </a:rPr>
              <a:t>Форма ИС-08 «Акт о досрочном завершении написания итогового сочинения (изложения) по уважительным причинам»</a:t>
            </a:r>
            <a:r>
              <a:rPr lang="ru-RU" sz="1600" dirty="0">
                <a:latin typeface="Times New Roman" pitchFamily="18" charset="0"/>
                <a:cs typeface="Times New Roman" pitchFamily="18" charset="0"/>
              </a:rPr>
              <a:t>.</a:t>
            </a:r>
          </a:p>
          <a:p>
            <a:pPr lvl="0" indent="266700" algn="ctr">
              <a:spcBef>
                <a:spcPct val="20000"/>
              </a:spcBef>
            </a:pPr>
            <a:endParaRPr lang="ru-RU" sz="1600" dirty="0">
              <a:latin typeface="Times New Roman" pitchFamily="18" charset="0"/>
              <a:cs typeface="Times New Roman" pitchFamily="18" charset="0"/>
            </a:endParaRPr>
          </a:p>
        </p:txBody>
      </p:sp>
      <p:sp>
        <p:nvSpPr>
          <p:cNvPr id="10" name="Скругленный прямоугольник 9"/>
          <p:cNvSpPr/>
          <p:nvPr/>
        </p:nvSpPr>
        <p:spPr>
          <a:xfrm>
            <a:off x="1115616" y="692696"/>
            <a:ext cx="6912768"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Подготовка сопроводительных документов для проведения итогового сочинения (изложения)</a:t>
            </a:r>
            <a:endParaRPr lang="ru-RU" dirty="0">
              <a:solidFill>
                <a:schemeClr val="tx1"/>
              </a:solidFill>
              <a:latin typeface="Times New Roman" pitchFamily="18" charset="0"/>
              <a:cs typeface="Times New Roman" pitchFamily="18" charset="0"/>
            </a:endParaRPr>
          </a:p>
        </p:txBody>
      </p:sp>
      <p:cxnSp>
        <p:nvCxnSpPr>
          <p:cNvPr id="12" name="Прямая соединительная линия 11"/>
          <p:cNvCxnSpPr/>
          <p:nvPr/>
        </p:nvCxnSpPr>
        <p:spPr>
          <a:xfrm>
            <a:off x="107504" y="5687670"/>
            <a:ext cx="9036496"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89856" y="5687670"/>
            <a:ext cx="8774632" cy="523220"/>
          </a:xfrm>
          <a:prstGeom prst="rect">
            <a:avLst/>
          </a:prstGeom>
          <a:noFill/>
        </p:spPr>
        <p:txBody>
          <a:bodyPr wrap="square" rtlCol="0">
            <a:spAutoFit/>
          </a:bodyPr>
          <a:lstStyle/>
          <a:p>
            <a:pPr lvl="0" algn="just"/>
            <a:r>
              <a:rPr lang="ru-RU" sz="1400" b="1" u="sng" dirty="0">
                <a:latin typeface="Times New Roman" pitchFamily="18" charset="0"/>
                <a:cs typeface="Times New Roman" pitchFamily="18" charset="0"/>
              </a:rPr>
              <a:t>* Внимание! </a:t>
            </a:r>
            <a:r>
              <a:rPr lang="ru-RU" sz="1400" dirty="0">
                <a:latin typeface="Times New Roman" pitchFamily="18" charset="0"/>
                <a:cs typeface="Times New Roman" pitchFamily="18" charset="0"/>
              </a:rPr>
              <a:t>Формы С-2-С, С-2-И, ИС-1, ИС-2, ИС-4 и форма ИС-5 формируются (при необходимости заполняются заблаговременно) в соответствии с данными РИС РБД</a:t>
            </a:r>
          </a:p>
        </p:txBody>
      </p:sp>
    </p:spTree>
    <p:extLst>
      <p:ext uri="{BB962C8B-B14F-4D97-AF65-F5344CB8AC3E}">
        <p14:creationId xmlns:p14="http://schemas.microsoft.com/office/powerpoint/2010/main" val="4006224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36829" y="10696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С-2-С</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42875" y="763860"/>
            <a:ext cx="8858250" cy="5905500"/>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С-2-И</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71450" y="801960"/>
            <a:ext cx="8801100" cy="5867400"/>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324297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С-3</a:t>
            </a:r>
          </a:p>
        </p:txBody>
      </p:sp>
      <p:pic>
        <p:nvPicPr>
          <p:cNvPr id="2049" name="Picture 1"/>
          <p:cNvPicPr>
            <a:picLocks noChangeAspect="1" noChangeArrowheads="1"/>
          </p:cNvPicPr>
          <p:nvPr/>
        </p:nvPicPr>
        <p:blipFill>
          <a:blip r:embed="rId2" cstate="print"/>
          <a:srcRect/>
          <a:stretch>
            <a:fillRect/>
          </a:stretch>
        </p:blipFill>
        <p:spPr bwMode="auto">
          <a:xfrm>
            <a:off x="21778" y="1400935"/>
            <a:ext cx="9098409" cy="4133090"/>
          </a:xfrm>
          <a:prstGeom prst="rect">
            <a:avLst/>
          </a:prstGeom>
          <a:noFill/>
          <a:ln w="9525">
            <a:noFill/>
            <a:miter lim="800000"/>
            <a:headEnd/>
            <a:tailEnd/>
          </a:ln>
          <a:effectLst/>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p:nvPr/>
        </p:nvPicPr>
        <p:blipFill>
          <a:blip r:embed="rId4">
            <a:extLst>
              <a:ext uri="{28A0092B-C50C-407E-A947-70E740481C1C}">
                <a14:useLocalDpi xmlns:a14="http://schemas.microsoft.com/office/drawing/2010/main" val="0"/>
              </a:ext>
            </a:extLst>
          </a:blip>
          <a:srcRect/>
          <a:stretch>
            <a:fillRect/>
          </a:stretch>
        </p:blipFill>
        <p:spPr bwMode="auto">
          <a:xfrm>
            <a:off x="431775" y="0"/>
            <a:ext cx="5940425" cy="6833870"/>
          </a:xfrm>
          <a:prstGeom prst="rect">
            <a:avLst/>
          </a:prstGeom>
          <a:noFill/>
          <a:ln>
            <a:noFill/>
          </a:ln>
        </p:spPr>
      </p:pic>
      <p:sp>
        <p:nvSpPr>
          <p:cNvPr id="10" name="Прямоугольник 9">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(4.1-4.2)</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(4.3-4.5)</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2817691" y="-93206"/>
            <a:ext cx="3508618" cy="6917218"/>
          </a:xfrm>
          <a:prstGeom prst="rect">
            <a:avLst/>
          </a:prstGeom>
          <a:noFill/>
          <a:ln>
            <a:noFill/>
          </a:ln>
        </p:spPr>
      </p:pic>
      <p:sp>
        <p:nvSpPr>
          <p:cNvPr id="10" name="Прямоугольник 9">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116343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Регистрация участников итогового сочинения (изложения)</a:t>
            </a:r>
          </a:p>
        </p:txBody>
      </p:sp>
      <p:sp>
        <p:nvSpPr>
          <p:cNvPr id="3" name="Содержимое 2"/>
          <p:cNvSpPr>
            <a:spLocks noGrp="1"/>
          </p:cNvSpPr>
          <p:nvPr>
            <p:ph idx="1"/>
          </p:nvPr>
        </p:nvSpPr>
        <p:spPr>
          <a:xfrm>
            <a:off x="179512" y="692696"/>
            <a:ext cx="3816424" cy="1008112"/>
          </a:xfrm>
        </p:spPr>
        <p:style>
          <a:lnRef idx="2">
            <a:schemeClr val="accent4"/>
          </a:lnRef>
          <a:fillRef idx="1">
            <a:schemeClr val="lt1"/>
          </a:fillRef>
          <a:effectRef idx="0">
            <a:schemeClr val="accent4"/>
          </a:effectRef>
          <a:fontRef idx="minor">
            <a:schemeClr val="dk1"/>
          </a:fontRef>
        </p:style>
        <p:txBody>
          <a:bodyPr anchor="ctr" anchorCtr="0">
            <a:noAutofit/>
          </a:bodyPr>
          <a:lstStyle/>
          <a:p>
            <a:pPr indent="0" algn="ctr"/>
            <a:r>
              <a:rPr lang="ru-RU" sz="2800" b="1" dirty="0"/>
              <a:t>Обучающиеся с ОВЗ</a:t>
            </a:r>
            <a:endParaRPr lang="ru-RU" sz="2000" b="1" dirty="0"/>
          </a:p>
        </p:txBody>
      </p:sp>
      <p:sp>
        <p:nvSpPr>
          <p:cNvPr id="4" name="Содержимое 2"/>
          <p:cNvSpPr txBox="1">
            <a:spLocks/>
          </p:cNvSpPr>
          <p:nvPr/>
        </p:nvSpPr>
        <p:spPr>
          <a:xfrm>
            <a:off x="4644008" y="692696"/>
            <a:ext cx="4392488" cy="1008112"/>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0" indent="447675" algn="just" defTabSz="914400" rtl="0" eaLnBrk="1" latinLnBrk="0" hangingPunct="1">
              <a:spcBef>
                <a:spcPct val="20000"/>
              </a:spcBef>
              <a:buFont typeface="Arial" pitchFamily="34" charset="0"/>
              <a:buNone/>
              <a:defRPr sz="3200" kern="1200">
                <a:solidFill>
                  <a:schemeClr val="tx1"/>
                </a:solidFill>
                <a:latin typeface="Times New Roman" pitchFamily="18" charset="0"/>
                <a:ea typeface="+mn-ea"/>
                <a:cs typeface="Times New Roman" pitchFamily="18" charset="0"/>
              </a:defRPr>
            </a:lvl1pPr>
            <a:lvl2pPr marL="0" indent="447675" algn="just" defTabSz="914400" rtl="0" eaLnBrk="1" latinLnBrk="0" hangingPunct="1">
              <a:spcBef>
                <a:spcPct val="20000"/>
              </a:spcBef>
              <a:buFont typeface="Arial" pitchFamily="34" charset="0"/>
              <a:buNone/>
              <a:defRPr sz="2800" kern="1200">
                <a:solidFill>
                  <a:schemeClr val="tx1"/>
                </a:solidFill>
                <a:latin typeface="Times New Roman" pitchFamily="18" charset="0"/>
                <a:ea typeface="+mn-ea"/>
                <a:cs typeface="Times New Roman" pitchFamily="18" charset="0"/>
              </a:defRPr>
            </a:lvl2pPr>
            <a:lvl3pPr marL="0" indent="447675" algn="just" defTabSz="914400" rtl="0" eaLnBrk="1" latinLnBrk="0" hangingPunct="1">
              <a:spcBef>
                <a:spcPct val="20000"/>
              </a:spcBef>
              <a:buFont typeface="Arial" pitchFamily="34" charset="0"/>
              <a:buNone/>
              <a:defRPr sz="2400" kern="1200">
                <a:solidFill>
                  <a:schemeClr val="tx1"/>
                </a:solidFill>
                <a:latin typeface="Times New Roman" pitchFamily="18" charset="0"/>
                <a:ea typeface="+mn-ea"/>
                <a:cs typeface="Times New Roman" pitchFamily="18" charset="0"/>
              </a:defRPr>
            </a:lvl3pPr>
            <a:lvl4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4pPr>
            <a:lvl5pPr marL="0" indent="447675" algn="just" defTabSz="914400" rtl="0" eaLnBrk="1" latinLnBrk="0" hangingPunct="1">
              <a:spcBef>
                <a:spcPct val="20000"/>
              </a:spcBef>
              <a:buFont typeface="Arial" pitchFamily="34" charset="0"/>
              <a:buNone/>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ctr"/>
            <a:r>
              <a:rPr lang="ru-RU" sz="2800" b="1" dirty="0"/>
              <a:t>Обучающиеся дети-инвалиды и инвалиды</a:t>
            </a:r>
            <a:endParaRPr lang="ru-RU" sz="2000" b="1" dirty="0"/>
          </a:p>
        </p:txBody>
      </p:sp>
      <p:sp>
        <p:nvSpPr>
          <p:cNvPr id="5" name="Содержимое 2"/>
          <p:cNvSpPr txBox="1">
            <a:spLocks/>
          </p:cNvSpPr>
          <p:nvPr/>
        </p:nvSpPr>
        <p:spPr>
          <a:xfrm>
            <a:off x="179512" y="2294874"/>
            <a:ext cx="3816424" cy="1224136"/>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chorCtr="0">
            <a:noAutofit/>
          </a:bodyPr>
          <a:lstStyle>
            <a:lvl1pPr indent="0" algn="ctr">
              <a:spcBef>
                <a:spcPct val="20000"/>
              </a:spcBef>
              <a:buFont typeface="Arial" pitchFamily="34" charset="0"/>
              <a:buNone/>
              <a:defRPr sz="2800" b="1">
                <a:solidFill>
                  <a:schemeClr val="dk1"/>
                </a:solidFill>
                <a:latin typeface="Times New Roman" pitchFamily="18" charset="0"/>
                <a:cs typeface="Times New Roman" pitchFamily="18" charset="0"/>
              </a:defRPr>
            </a:lvl1pPr>
            <a:lvl2pPr marL="0" indent="447675" algn="just">
              <a:spcBef>
                <a:spcPct val="20000"/>
              </a:spcBef>
              <a:buFont typeface="Arial" pitchFamily="34" charset="0"/>
              <a:buNone/>
              <a:defRPr sz="2800">
                <a:solidFill>
                  <a:schemeClr val="dk1"/>
                </a:solidFill>
                <a:latin typeface="Times New Roman" pitchFamily="18" charset="0"/>
                <a:cs typeface="Times New Roman" pitchFamily="18" charset="0"/>
              </a:defRPr>
            </a:lvl2pPr>
            <a:lvl3pPr marL="0" indent="447675" algn="just">
              <a:spcBef>
                <a:spcPct val="20000"/>
              </a:spcBef>
              <a:buFont typeface="Arial" pitchFamily="34" charset="0"/>
              <a:buNone/>
              <a:defRPr sz="2400">
                <a:solidFill>
                  <a:schemeClr val="dk1"/>
                </a:solidFill>
                <a:latin typeface="Times New Roman" pitchFamily="18" charset="0"/>
                <a:cs typeface="Times New Roman" pitchFamily="18" charset="0"/>
              </a:defRPr>
            </a:lvl3pPr>
            <a:lvl4pPr marL="0" indent="447675" algn="just">
              <a:spcBef>
                <a:spcPct val="20000"/>
              </a:spcBef>
              <a:buFont typeface="Arial" pitchFamily="34" charset="0"/>
              <a:buNone/>
              <a:defRPr sz="2000">
                <a:solidFill>
                  <a:schemeClr val="dk1"/>
                </a:solidFill>
                <a:latin typeface="Times New Roman" pitchFamily="18" charset="0"/>
                <a:cs typeface="Times New Roman" pitchFamily="18" charset="0"/>
              </a:defRPr>
            </a:lvl4pPr>
            <a:lvl5pPr marL="0" indent="447675" algn="just">
              <a:spcBef>
                <a:spcPct val="20000"/>
              </a:spcBef>
              <a:buFont typeface="Arial" pitchFamily="34" charset="0"/>
              <a:buNone/>
              <a:defRPr sz="2000">
                <a:solidFill>
                  <a:schemeClr val="dk1"/>
                </a:solidFill>
                <a:latin typeface="Times New Roman" pitchFamily="18" charset="0"/>
                <a:cs typeface="Times New Roman" pitchFamily="18" charset="0"/>
              </a:defRPr>
            </a:lvl5pPr>
            <a:lvl6pPr marL="2514600" indent="-228600">
              <a:spcBef>
                <a:spcPct val="20000"/>
              </a:spcBef>
              <a:buFont typeface="Arial" pitchFamily="34" charset="0"/>
              <a:buChar char="•"/>
              <a:defRPr sz="2000">
                <a:solidFill>
                  <a:schemeClr val="dk1"/>
                </a:solidFill>
              </a:defRPr>
            </a:lvl6pPr>
            <a:lvl7pPr marL="2971800" indent="-228600">
              <a:spcBef>
                <a:spcPct val="20000"/>
              </a:spcBef>
              <a:buFont typeface="Arial" pitchFamily="34" charset="0"/>
              <a:buChar char="•"/>
              <a:defRPr sz="2000">
                <a:solidFill>
                  <a:schemeClr val="dk1"/>
                </a:solidFill>
              </a:defRPr>
            </a:lvl7pPr>
            <a:lvl8pPr marL="3429000" indent="-228600">
              <a:spcBef>
                <a:spcPct val="20000"/>
              </a:spcBef>
              <a:buFont typeface="Arial" pitchFamily="34" charset="0"/>
              <a:buChar char="•"/>
              <a:defRPr sz="2000">
                <a:solidFill>
                  <a:schemeClr val="dk1"/>
                </a:solidFill>
              </a:defRPr>
            </a:lvl8pPr>
            <a:lvl9pPr marL="3886200" indent="-228600">
              <a:spcBef>
                <a:spcPct val="20000"/>
              </a:spcBef>
              <a:buFont typeface="Arial" pitchFamily="34" charset="0"/>
              <a:buChar char="•"/>
              <a:defRPr sz="2000">
                <a:solidFill>
                  <a:schemeClr val="dk1"/>
                </a:solidFill>
              </a:defRPr>
            </a:lvl9pPr>
          </a:lstStyle>
          <a:p>
            <a:r>
              <a:rPr lang="ru-RU" sz="2400" dirty="0"/>
              <a:t>копия рекомендаций психолого-медико-педагогической комиссии</a:t>
            </a:r>
          </a:p>
        </p:txBody>
      </p:sp>
      <p:sp>
        <p:nvSpPr>
          <p:cNvPr id="6" name="Содержимое 2"/>
          <p:cNvSpPr txBox="1">
            <a:spLocks/>
          </p:cNvSpPr>
          <p:nvPr/>
        </p:nvSpPr>
        <p:spPr>
          <a:xfrm>
            <a:off x="4644008" y="1844824"/>
            <a:ext cx="4392488" cy="212423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Autofit/>
          </a:bodyPr>
          <a:lstStyle>
            <a:defPPr>
              <a:defRPr lang="ru-RU"/>
            </a:defPPr>
            <a:lvl1pPr indent="0" algn="ctr">
              <a:spcBef>
                <a:spcPct val="20000"/>
              </a:spcBef>
              <a:buFont typeface="Arial" pitchFamily="34" charset="0"/>
              <a:buNone/>
              <a:defRPr sz="2800" b="1">
                <a:solidFill>
                  <a:schemeClr val="dk1"/>
                </a:solidFill>
                <a:latin typeface="Times New Roman" pitchFamily="18" charset="0"/>
                <a:cs typeface="Times New Roman" pitchFamily="18" charset="0"/>
              </a:defRPr>
            </a:lvl1pPr>
            <a:lvl2pPr marL="0" indent="447675" algn="just">
              <a:spcBef>
                <a:spcPct val="20000"/>
              </a:spcBef>
              <a:buFont typeface="Arial" pitchFamily="34" charset="0"/>
              <a:buNone/>
              <a:defRPr sz="2800">
                <a:solidFill>
                  <a:schemeClr val="dk1"/>
                </a:solidFill>
                <a:latin typeface="Times New Roman" pitchFamily="18" charset="0"/>
                <a:cs typeface="Times New Roman" pitchFamily="18" charset="0"/>
              </a:defRPr>
            </a:lvl2pPr>
            <a:lvl3pPr marL="0" indent="447675" algn="just">
              <a:spcBef>
                <a:spcPct val="20000"/>
              </a:spcBef>
              <a:buFont typeface="Arial" pitchFamily="34" charset="0"/>
              <a:buNone/>
              <a:defRPr sz="2400">
                <a:solidFill>
                  <a:schemeClr val="dk1"/>
                </a:solidFill>
                <a:latin typeface="Times New Roman" pitchFamily="18" charset="0"/>
                <a:cs typeface="Times New Roman" pitchFamily="18" charset="0"/>
              </a:defRPr>
            </a:lvl3pPr>
            <a:lvl4pPr marL="0" indent="447675" algn="just">
              <a:spcBef>
                <a:spcPct val="20000"/>
              </a:spcBef>
              <a:buFont typeface="Arial" pitchFamily="34" charset="0"/>
              <a:buNone/>
              <a:defRPr sz="2000">
                <a:solidFill>
                  <a:schemeClr val="dk1"/>
                </a:solidFill>
                <a:latin typeface="Times New Roman" pitchFamily="18" charset="0"/>
                <a:cs typeface="Times New Roman" pitchFamily="18" charset="0"/>
              </a:defRPr>
            </a:lvl4pPr>
            <a:lvl5pPr marL="0" indent="447675" algn="just">
              <a:spcBef>
                <a:spcPct val="20000"/>
              </a:spcBef>
              <a:buFont typeface="Arial" pitchFamily="34" charset="0"/>
              <a:buNone/>
              <a:defRPr sz="2000">
                <a:solidFill>
                  <a:schemeClr val="dk1"/>
                </a:solidFill>
                <a:latin typeface="Times New Roman" pitchFamily="18" charset="0"/>
                <a:cs typeface="Times New Roman" pitchFamily="18" charset="0"/>
              </a:defRPr>
            </a:lvl5pPr>
            <a:lvl6pPr marL="2514600" indent="-228600">
              <a:spcBef>
                <a:spcPct val="20000"/>
              </a:spcBef>
              <a:buFont typeface="Arial" pitchFamily="34" charset="0"/>
              <a:buChar char="•"/>
              <a:defRPr sz="2000">
                <a:solidFill>
                  <a:schemeClr val="dk1"/>
                </a:solidFill>
              </a:defRPr>
            </a:lvl6pPr>
            <a:lvl7pPr marL="2971800" indent="-228600">
              <a:spcBef>
                <a:spcPct val="20000"/>
              </a:spcBef>
              <a:buFont typeface="Arial" pitchFamily="34" charset="0"/>
              <a:buChar char="•"/>
              <a:defRPr sz="2000">
                <a:solidFill>
                  <a:schemeClr val="dk1"/>
                </a:solidFill>
              </a:defRPr>
            </a:lvl7pPr>
            <a:lvl8pPr marL="3429000" indent="-228600">
              <a:spcBef>
                <a:spcPct val="20000"/>
              </a:spcBef>
              <a:buFont typeface="Arial" pitchFamily="34" charset="0"/>
              <a:buChar char="•"/>
              <a:defRPr sz="2000">
                <a:solidFill>
                  <a:schemeClr val="dk1"/>
                </a:solidFill>
              </a:defRPr>
            </a:lvl8pPr>
            <a:lvl9pPr marL="3886200" indent="-228600">
              <a:spcBef>
                <a:spcPct val="20000"/>
              </a:spcBef>
              <a:buFont typeface="Arial" pitchFamily="34" charset="0"/>
              <a:buChar char="•"/>
              <a:defRPr sz="2000">
                <a:solidFill>
                  <a:schemeClr val="dk1"/>
                </a:solidFill>
              </a:defRPr>
            </a:lvl9pPr>
          </a:lstStyle>
          <a:p>
            <a:r>
              <a:rPr lang="ru-RU" sz="2000" dirty="0"/>
              <a:t>оригинал или заверенную в установленном порядке копию справки, подтверждающей факт установления инвалидности, выданной федеральным государственным учреждением медико-социальной экспертизы</a:t>
            </a:r>
          </a:p>
        </p:txBody>
      </p:sp>
      <p:cxnSp>
        <p:nvCxnSpPr>
          <p:cNvPr id="7" name="Прямая соединительная линия 6"/>
          <p:cNvCxnSpPr/>
          <p:nvPr/>
        </p:nvCxnSpPr>
        <p:spPr>
          <a:xfrm>
            <a:off x="143508" y="5085184"/>
            <a:ext cx="8856984" cy="0"/>
          </a:xfrm>
          <a:prstGeom prst="line">
            <a:avLst/>
          </a:prstGeom>
        </p:spPr>
        <p:style>
          <a:lnRef idx="1">
            <a:schemeClr val="dk1"/>
          </a:lnRef>
          <a:fillRef idx="0">
            <a:schemeClr val="dk1"/>
          </a:fillRef>
          <a:effectRef idx="0">
            <a:schemeClr val="dk1"/>
          </a:effectRef>
          <a:fontRef idx="minor">
            <a:schemeClr val="tx1"/>
          </a:fontRef>
        </p:style>
      </p:cxnSp>
      <p:sp>
        <p:nvSpPr>
          <p:cNvPr id="8" name="Содержимое 4"/>
          <p:cNvSpPr txBox="1">
            <a:spLocks/>
          </p:cNvSpPr>
          <p:nvPr/>
        </p:nvSpPr>
        <p:spPr>
          <a:xfrm>
            <a:off x="287524" y="5157192"/>
            <a:ext cx="8568952" cy="86409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В случае проведения итогового сочинения (изложения)</a:t>
            </a:r>
            <a:r>
              <a:rPr kumimoji="0" lang="ru-RU" sz="1600" i="1"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в устной форме необходимо уведомить сотрудников РЦОИ и Министерство образования Московской области о таком способе сдачи итогового сочинения (изложения).</a:t>
            </a:r>
            <a:r>
              <a:rPr kumimoji="0" lang="ru-RU" sz="1600" i="1"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p>
        </p:txBody>
      </p:sp>
      <p:sp>
        <p:nvSpPr>
          <p:cNvPr id="9" name="Содержимое 2"/>
          <p:cNvSpPr txBox="1">
            <a:spLocks/>
          </p:cNvSpPr>
          <p:nvPr/>
        </p:nvSpPr>
        <p:spPr>
          <a:xfrm>
            <a:off x="179512" y="4055410"/>
            <a:ext cx="8856983" cy="972108"/>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chorCtr="0">
            <a:noAutofit/>
          </a:bodyPr>
          <a:lstStyle>
            <a:lvl1pPr indent="0" algn="ctr">
              <a:spcBef>
                <a:spcPct val="20000"/>
              </a:spcBef>
              <a:buFont typeface="Arial" pitchFamily="34" charset="0"/>
              <a:buNone/>
              <a:defRPr sz="2800" b="1">
                <a:solidFill>
                  <a:schemeClr val="dk1"/>
                </a:solidFill>
                <a:latin typeface="Times New Roman" pitchFamily="18" charset="0"/>
                <a:cs typeface="Times New Roman" pitchFamily="18" charset="0"/>
              </a:defRPr>
            </a:lvl1pPr>
            <a:lvl2pPr marL="0" indent="447675" algn="just">
              <a:spcBef>
                <a:spcPct val="20000"/>
              </a:spcBef>
              <a:buFont typeface="Arial" pitchFamily="34" charset="0"/>
              <a:buNone/>
              <a:defRPr sz="2800">
                <a:solidFill>
                  <a:schemeClr val="dk1"/>
                </a:solidFill>
                <a:latin typeface="Times New Roman" pitchFamily="18" charset="0"/>
                <a:cs typeface="Times New Roman" pitchFamily="18" charset="0"/>
              </a:defRPr>
            </a:lvl2pPr>
            <a:lvl3pPr marL="0" indent="447675" algn="just">
              <a:spcBef>
                <a:spcPct val="20000"/>
              </a:spcBef>
              <a:buFont typeface="Arial" pitchFamily="34" charset="0"/>
              <a:buNone/>
              <a:defRPr sz="2400">
                <a:solidFill>
                  <a:schemeClr val="dk1"/>
                </a:solidFill>
                <a:latin typeface="Times New Roman" pitchFamily="18" charset="0"/>
                <a:cs typeface="Times New Roman" pitchFamily="18" charset="0"/>
              </a:defRPr>
            </a:lvl3pPr>
            <a:lvl4pPr marL="0" indent="447675" algn="just">
              <a:spcBef>
                <a:spcPct val="20000"/>
              </a:spcBef>
              <a:buFont typeface="Arial" pitchFamily="34" charset="0"/>
              <a:buNone/>
              <a:defRPr sz="2000">
                <a:solidFill>
                  <a:schemeClr val="dk1"/>
                </a:solidFill>
                <a:latin typeface="Times New Roman" pitchFamily="18" charset="0"/>
                <a:cs typeface="Times New Roman" pitchFamily="18" charset="0"/>
              </a:defRPr>
            </a:lvl4pPr>
            <a:lvl5pPr marL="0" indent="447675" algn="just">
              <a:spcBef>
                <a:spcPct val="20000"/>
              </a:spcBef>
              <a:buFont typeface="Arial" pitchFamily="34" charset="0"/>
              <a:buNone/>
              <a:defRPr sz="2000">
                <a:solidFill>
                  <a:schemeClr val="dk1"/>
                </a:solidFill>
                <a:latin typeface="Times New Roman" pitchFamily="18" charset="0"/>
                <a:cs typeface="Times New Roman" pitchFamily="18" charset="0"/>
              </a:defRPr>
            </a:lvl5pPr>
            <a:lvl6pPr marL="2514600" indent="-228600">
              <a:spcBef>
                <a:spcPct val="20000"/>
              </a:spcBef>
              <a:buFont typeface="Arial" pitchFamily="34" charset="0"/>
              <a:buChar char="•"/>
              <a:defRPr sz="2000">
                <a:solidFill>
                  <a:schemeClr val="dk1"/>
                </a:solidFill>
              </a:defRPr>
            </a:lvl6pPr>
            <a:lvl7pPr marL="2971800" indent="-228600">
              <a:spcBef>
                <a:spcPct val="20000"/>
              </a:spcBef>
              <a:buFont typeface="Arial" pitchFamily="34" charset="0"/>
              <a:buChar char="•"/>
              <a:defRPr sz="2000">
                <a:solidFill>
                  <a:schemeClr val="dk1"/>
                </a:solidFill>
              </a:defRPr>
            </a:lvl7pPr>
            <a:lvl8pPr marL="3429000" indent="-228600">
              <a:spcBef>
                <a:spcPct val="20000"/>
              </a:spcBef>
              <a:buFont typeface="Arial" pitchFamily="34" charset="0"/>
              <a:buChar char="•"/>
              <a:defRPr sz="2000">
                <a:solidFill>
                  <a:schemeClr val="dk1"/>
                </a:solidFill>
              </a:defRPr>
            </a:lvl8pPr>
            <a:lvl9pPr marL="3886200" indent="-228600">
              <a:spcBef>
                <a:spcPct val="20000"/>
              </a:spcBef>
              <a:buFont typeface="Arial" pitchFamily="34" charset="0"/>
              <a:buChar char="•"/>
              <a:defRPr sz="2000">
                <a:solidFill>
                  <a:schemeClr val="dk1"/>
                </a:solidFill>
              </a:defRPr>
            </a:lvl9pPr>
          </a:lstStyle>
          <a:p>
            <a:pPr indent="361950" algn="just"/>
            <a:r>
              <a:rPr lang="ru-RU" sz="2000" b="0" dirty="0"/>
              <a:t>Для участников итогового сочинения (изложения) с ограниченными возможностями здоровья, детей-инвалидов и инвалидов итоговое сочинение (изложение) может по их желанию проводиться в устной форме*</a:t>
            </a:r>
          </a:p>
        </p:txBody>
      </p:sp>
    </p:spTree>
    <p:extLst>
      <p:ext uri="{BB962C8B-B14F-4D97-AF65-F5344CB8AC3E}">
        <p14:creationId xmlns:p14="http://schemas.microsoft.com/office/powerpoint/2010/main" val="387205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(4.6-4.7)</a:t>
            </a:r>
          </a:p>
        </p:txBody>
      </p:sp>
      <p:pic>
        <p:nvPicPr>
          <p:cNvPr id="12" name="Рисунок 11"/>
          <p:cNvPicPr/>
          <p:nvPr/>
        </p:nvPicPr>
        <p:blipFill>
          <a:blip r:embed="rId4">
            <a:extLst>
              <a:ext uri="{28A0092B-C50C-407E-A947-70E740481C1C}">
                <a14:useLocalDpi xmlns:a14="http://schemas.microsoft.com/office/drawing/2010/main" val="0"/>
              </a:ext>
            </a:extLst>
          </a:blip>
          <a:srcRect/>
          <a:stretch>
            <a:fillRect/>
          </a:stretch>
        </p:blipFill>
        <p:spPr bwMode="auto">
          <a:xfrm>
            <a:off x="1937526" y="0"/>
            <a:ext cx="4362666" cy="6813376"/>
          </a:xfrm>
          <a:prstGeom prst="rect">
            <a:avLst/>
          </a:prstGeom>
          <a:noFill/>
          <a:ln>
            <a:noFill/>
          </a:ln>
        </p:spPr>
      </p:pic>
      <p:sp>
        <p:nvSpPr>
          <p:cNvPr id="10" name="Прямоугольник 9">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76422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ИС-01</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255659" y="28613"/>
            <a:ext cx="5112568" cy="6840760"/>
          </a:xfrm>
          <a:prstGeom prst="rect">
            <a:avLst/>
          </a:prstGeom>
          <a:noFill/>
          <a:ln>
            <a:noFill/>
          </a:ln>
        </p:spPr>
      </p:pic>
      <p:sp>
        <p:nvSpPr>
          <p:cNvPr id="6" name="Прямоугольник 5">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ИС-02</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208912" cy="5544616"/>
          </a:xfrm>
          <a:prstGeom prst="rect">
            <a:avLst/>
          </a:prstGeom>
          <a:noFill/>
          <a:ln>
            <a:noFill/>
          </a:ln>
        </p:spPr>
      </p:pic>
      <p:sp>
        <p:nvSpPr>
          <p:cNvPr id="6" name="Прямоугольник 5">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76672"/>
            <a:ext cx="5184576" cy="6300700"/>
          </a:xfrm>
          <a:prstGeom prst="rect">
            <a:avLst/>
          </a:prstGeom>
          <a:noFill/>
          <a:ln>
            <a:noFill/>
          </a:ln>
        </p:spPr>
      </p:pic>
      <p:sp>
        <p:nvSpPr>
          <p:cNvPr id="6" name="Прямоугольник 5">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ИС-05</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0" y="5445224"/>
            <a:ext cx="1331640" cy="141277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76056" y="2348880"/>
            <a:ext cx="3960440" cy="1200329"/>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Необходимо самостоятельно вписать номер аудитории</a:t>
            </a:r>
          </a:p>
          <a:p>
            <a:pPr algn="ctr"/>
            <a:r>
              <a:rPr lang="ru-RU" sz="2400" dirty="0">
                <a:latin typeface="Times New Roman" pitchFamily="18" charset="0"/>
                <a:cs typeface="Times New Roman" pitchFamily="18" charset="0"/>
              </a:rPr>
              <a:t>(ауд. № …)</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395537" y="188641"/>
            <a:ext cx="4248472" cy="6552728"/>
          </a:xfrm>
          <a:prstGeom prst="rect">
            <a:avLst/>
          </a:prstGeom>
          <a:noFill/>
          <a:ln>
            <a:noFill/>
          </a:ln>
        </p:spPr>
      </p:pic>
      <p:cxnSp>
        <p:nvCxnSpPr>
          <p:cNvPr id="10" name="Прямая со стрелкой 9"/>
          <p:cNvCxnSpPr/>
          <p:nvPr/>
        </p:nvCxnSpPr>
        <p:spPr>
          <a:xfrm flipH="1" flipV="1">
            <a:off x="899592" y="764704"/>
            <a:ext cx="4536504" cy="15841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Прямоугольник 8">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ИС-06</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187624" y="0"/>
            <a:ext cx="4320480" cy="6813376"/>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ИС-07</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6970"/>
            <a:ext cx="7776864" cy="6134398"/>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ИС-08</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562501" cy="6217245"/>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1736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Скругленный прямоугольник 6"/>
          <p:cNvSpPr/>
          <p:nvPr/>
        </p:nvSpPr>
        <p:spPr>
          <a:xfrm>
            <a:off x="971600" y="764704"/>
            <a:ext cx="7992888" cy="66403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sz="2000" b="1" dirty="0">
                <a:solidFill>
                  <a:schemeClr val="tx1"/>
                </a:solidFill>
                <a:latin typeface="Times New Roman" pitchFamily="18" charset="0"/>
                <a:cs typeface="Times New Roman" pitchFamily="18" charset="0"/>
              </a:rPr>
              <a:t>(до момента проведения)</a:t>
            </a:r>
            <a:endParaRPr lang="ru-RU" sz="2000" dirty="0">
              <a:solidFill>
                <a:schemeClr val="tx1"/>
              </a:solidFill>
              <a:latin typeface="Times New Roman" pitchFamily="18" charset="0"/>
              <a:cs typeface="Times New Roman" pitchFamily="18" charset="0"/>
            </a:endParaRPr>
          </a:p>
        </p:txBody>
      </p:sp>
      <p:sp>
        <p:nvSpPr>
          <p:cNvPr id="8" name="Содержимое 2"/>
          <p:cNvSpPr txBox="1">
            <a:spLocks/>
          </p:cNvSpPr>
          <p:nvPr/>
        </p:nvSpPr>
        <p:spPr>
          <a:xfrm>
            <a:off x="142844" y="1500174"/>
            <a:ext cx="8784976" cy="4500594"/>
          </a:xfrm>
          <a:prstGeom prst="rect">
            <a:avLst/>
          </a:prstGeom>
        </p:spPr>
        <p:txBody>
          <a:bodyPr vert="horz" lIns="91440" tIns="45720" rIns="91440" bIns="45720" rtlCol="0">
            <a:noAutofit/>
          </a:bodyPr>
          <a:lstStyle/>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проверить готовность учебных кабинетов к проведению итогового сочинения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провести инструктаж лиц, привлекаемых к проведению итогового сочинения (изложения), по порядку и процедуре проведения итогового сочинения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распределить членов комиссии образовательной организации по учебным кабинетам.</a:t>
            </a:r>
          </a:p>
          <a:p>
            <a:pPr lvl="0" indent="266700" algn="ctr">
              <a:spcBef>
                <a:spcPts val="1200"/>
              </a:spcBef>
            </a:pPr>
            <a:r>
              <a:rPr lang="ru-RU" sz="1400" b="1" dirty="0">
                <a:latin typeface="Times New Roman" pitchFamily="18" charset="0"/>
                <a:cs typeface="Times New Roman" pitchFamily="18" charset="0"/>
              </a:rPr>
              <a:t>Обеспечить </a:t>
            </a:r>
            <a:r>
              <a:rPr lang="ru-RU" sz="1400" b="1" u="sng" dirty="0">
                <a:latin typeface="Times New Roman" pitchFamily="18" charset="0"/>
                <a:cs typeface="Times New Roman" pitchFamily="18" charset="0"/>
              </a:rPr>
              <a:t>вход участников </a:t>
            </a:r>
            <a:r>
              <a:rPr lang="ru-RU" sz="1400" b="1" dirty="0">
                <a:latin typeface="Times New Roman" pitchFamily="18" charset="0"/>
                <a:cs typeface="Times New Roman" pitchFamily="18" charset="0"/>
              </a:rPr>
              <a:t>итогового сочинения (изложения) в образовательную организацию, начиная </a:t>
            </a:r>
            <a:r>
              <a:rPr lang="ru-RU" sz="1400" b="1" u="sng" dirty="0">
                <a:latin typeface="Times New Roman" pitchFamily="18" charset="0"/>
                <a:cs typeface="Times New Roman" pitchFamily="18" charset="0"/>
              </a:rPr>
              <a:t>с 09.00 по местному времени</a:t>
            </a:r>
            <a:r>
              <a:rPr lang="ru-RU" sz="1400" b="1" dirty="0">
                <a:latin typeface="Times New Roman" pitchFamily="18" charset="0"/>
                <a:cs typeface="Times New Roman" pitchFamily="18" charset="0"/>
              </a:rPr>
              <a:t>.</a:t>
            </a:r>
          </a:p>
          <a:p>
            <a:pPr lvl="0" indent="266700" algn="just">
              <a:spcBef>
                <a:spcPts val="1200"/>
              </a:spcBef>
            </a:pPr>
            <a:r>
              <a:rPr lang="ru-RU" sz="1400" dirty="0">
                <a:latin typeface="Times New Roman" pitchFamily="18" charset="0"/>
                <a:cs typeface="Times New Roman" pitchFamily="18" charset="0"/>
              </a:rPr>
              <a:t>      </a:t>
            </a:r>
            <a:r>
              <a:rPr lang="ru-RU" sz="1600" dirty="0">
                <a:latin typeface="Times New Roman" pitchFamily="18" charset="0"/>
                <a:cs typeface="Times New Roman" pitchFamily="18" charset="0"/>
              </a:rPr>
              <a:t>Выдать членам комиссии образовательной организации: </a:t>
            </a:r>
            <a:endParaRPr lang="ru-RU" sz="1400" dirty="0">
              <a:latin typeface="Times New Roman" pitchFamily="18" charset="0"/>
              <a:cs typeface="Times New Roman" pitchFamily="18" charset="0"/>
            </a:endParaRP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инструкции для участников итогового сочинения (изложения), зачитываемые членом комиссии образовательной организации по проведению итогового сочинения (изложения) в учебном кабинете перед началом проведения итогового сочинения (изложения) (одна инструкция на один кабинет);</a:t>
            </a:r>
          </a:p>
          <a:p>
            <a:pPr lvl="0" indent="266700" algn="just">
              <a:spcBef>
                <a:spcPct val="20000"/>
              </a:spcBef>
              <a:buFont typeface="Wingdings" pitchFamily="2" charset="2"/>
              <a:buChar char="Ø"/>
            </a:pPr>
            <a:r>
              <a:rPr lang="ru-RU" sz="1400" b="1" u="sng" dirty="0">
                <a:latin typeface="Times New Roman" pitchFamily="18" charset="0"/>
                <a:cs typeface="Times New Roman" pitchFamily="18" charset="0"/>
              </a:rPr>
              <a:t>инструкции для участников итогового сочинения (изложения) (на каждого участника отдельно)</a:t>
            </a:r>
            <a:r>
              <a:rPr lang="ru-RU" sz="1400" dirty="0">
                <a:latin typeface="Times New Roman" pitchFamily="18" charset="0"/>
                <a:cs typeface="Times New Roman" pitchFamily="18" charset="0"/>
              </a:rPr>
              <a:t>;</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бланки итогового сочинения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черновики (2 листа на одного участника итогового сочинения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отчетные формы для проведения итогового сочинения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орфографические словари для участников итогового сочинения (орфографические и толковые словари для участников изложения);</a:t>
            </a:r>
          </a:p>
          <a:p>
            <a:pPr lvl="0" indent="266700" algn="just">
              <a:spcBef>
                <a:spcPct val="20000"/>
              </a:spcBef>
              <a:buFont typeface="Wingdings" pitchFamily="2" charset="2"/>
              <a:buChar char="Ø"/>
            </a:pPr>
            <a:r>
              <a:rPr lang="ru-RU" sz="1400" dirty="0">
                <a:latin typeface="Times New Roman" pitchFamily="18" charset="0"/>
                <a:cs typeface="Times New Roman" pitchFamily="18" charset="0"/>
              </a:rPr>
              <a:t>возвратные доставочные пакеты. </a:t>
            </a:r>
          </a:p>
        </p:txBody>
      </p:sp>
      <p:sp>
        <p:nvSpPr>
          <p:cNvPr id="9" name="7-конечная звезда 8"/>
          <p:cNvSpPr/>
          <p:nvPr/>
        </p:nvSpPr>
        <p:spPr>
          <a:xfrm>
            <a:off x="107504" y="764704"/>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4</a:t>
            </a:r>
          </a:p>
        </p:txBody>
      </p:sp>
      <p:sp>
        <p:nvSpPr>
          <p:cNvPr id="6" name="7-конечная звезда 5"/>
          <p:cNvSpPr/>
          <p:nvPr/>
        </p:nvSpPr>
        <p:spPr>
          <a:xfrm>
            <a:off x="142844" y="2500306"/>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5</a:t>
            </a:r>
          </a:p>
        </p:txBody>
      </p:sp>
      <p:sp>
        <p:nvSpPr>
          <p:cNvPr id="10" name="7-конечная звезда 9"/>
          <p:cNvSpPr/>
          <p:nvPr/>
        </p:nvSpPr>
        <p:spPr>
          <a:xfrm>
            <a:off x="142844" y="3000372"/>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Скругленный прямоугольник 6"/>
          <p:cNvSpPr/>
          <p:nvPr/>
        </p:nvSpPr>
        <p:spPr>
          <a:xfrm>
            <a:off x="575556" y="692696"/>
            <a:ext cx="7992888"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b="1" dirty="0">
                <a:solidFill>
                  <a:schemeClr val="tx1"/>
                </a:solidFill>
                <a:latin typeface="Times New Roman" pitchFamily="18" charset="0"/>
                <a:cs typeface="Times New Roman" pitchFamily="18" charset="0"/>
              </a:rPr>
              <a:t>(до момента проведения)</a:t>
            </a:r>
            <a:endParaRPr lang="ru-RU" dirty="0">
              <a:solidFill>
                <a:schemeClr val="tx1"/>
              </a:solidFill>
              <a:latin typeface="Times New Roman" pitchFamily="18" charset="0"/>
              <a:cs typeface="Times New Roman" pitchFamily="18" charset="0"/>
            </a:endParaRPr>
          </a:p>
        </p:txBody>
      </p:sp>
      <p:sp>
        <p:nvSpPr>
          <p:cNvPr id="8" name="Содержимое 2"/>
          <p:cNvSpPr txBox="1">
            <a:spLocks/>
          </p:cNvSpPr>
          <p:nvPr/>
        </p:nvSpPr>
        <p:spPr>
          <a:xfrm>
            <a:off x="107504" y="1206963"/>
            <a:ext cx="8784976" cy="5030349"/>
          </a:xfrm>
          <a:prstGeom prst="rect">
            <a:avLst/>
          </a:prstGeom>
        </p:spPr>
        <p:txBody>
          <a:bodyPr vert="horz" lIns="91440" tIns="45720" rIns="91440" bIns="45720" rtlCol="0">
            <a:noAutofit/>
          </a:bodyPr>
          <a:lstStyle/>
          <a:p>
            <a:pPr lvl="0" algn="ctr">
              <a:spcBef>
                <a:spcPct val="20000"/>
              </a:spcBef>
            </a:pPr>
            <a:r>
              <a:rPr lang="ru-RU" sz="1400" dirty="0">
                <a:latin typeface="Times New Roman" pitchFamily="18" charset="0"/>
                <a:cs typeface="Times New Roman" pitchFamily="18" charset="0"/>
              </a:rPr>
              <a:t> Передать членам комиссии, участвующим в организации и проведении итогового сочинения (изложения):</a:t>
            </a:r>
          </a:p>
          <a:p>
            <a:pPr lvl="0" indent="266400" algn="just">
              <a:spcBef>
                <a:spcPct val="20000"/>
              </a:spcBef>
              <a:buFont typeface="Wingdings" panose="05000000000000000000" pitchFamily="2" charset="2"/>
              <a:buChar char="Ø"/>
            </a:pPr>
            <a:r>
              <a:rPr lang="ru-RU" sz="1400" dirty="0">
                <a:latin typeface="Times New Roman" pitchFamily="18" charset="0"/>
                <a:cs typeface="Times New Roman" pitchFamily="18" charset="0"/>
              </a:rPr>
              <a:t>инструкции для участников итогового сочинения (изложения), зачитываемые членом комиссии образовательной организации по проведению итогового сочинения (изложения) в аудитории перед началом проведения итогового сочинения (изложения) (одна инструкция на один кабинет) ;</a:t>
            </a:r>
          </a:p>
          <a:p>
            <a:pPr lvl="0" indent="266400" algn="just">
              <a:spcBef>
                <a:spcPct val="20000"/>
              </a:spcBef>
              <a:buFont typeface="Wingdings" panose="05000000000000000000" pitchFamily="2" charset="2"/>
              <a:buChar char="Ø"/>
            </a:pPr>
            <a:r>
              <a:rPr lang="ru-RU" sz="1400" dirty="0">
                <a:latin typeface="Times New Roman" pitchFamily="18" charset="0"/>
                <a:cs typeface="Times New Roman" pitchFamily="18" charset="0"/>
              </a:rPr>
              <a:t>инструкции для участников итогового сочинения (изложения) (на каждого участника отдельно);</a:t>
            </a:r>
          </a:p>
          <a:p>
            <a:pPr lvl="0" indent="266400" algn="just">
              <a:spcBef>
                <a:spcPct val="20000"/>
              </a:spcBef>
              <a:buFont typeface="Wingdings" panose="05000000000000000000" pitchFamily="2" charset="2"/>
              <a:buChar char="Ø"/>
            </a:pPr>
            <a:r>
              <a:rPr lang="ru-RU" sz="1400" dirty="0">
                <a:latin typeface="Times New Roman" pitchFamily="18" charset="0"/>
                <a:cs typeface="Times New Roman" pitchFamily="18" charset="0"/>
              </a:rPr>
              <a:t>бланки итогового сочинения (изложения);</a:t>
            </a:r>
          </a:p>
          <a:p>
            <a:pPr lvl="0" indent="266400" algn="just">
              <a:spcBef>
                <a:spcPct val="20000"/>
              </a:spcBef>
              <a:buFont typeface="Wingdings" panose="05000000000000000000" pitchFamily="2" charset="2"/>
              <a:buChar char="Ø"/>
            </a:pPr>
            <a:r>
              <a:rPr lang="ru-RU" sz="1400" dirty="0">
                <a:latin typeface="Times New Roman" pitchFamily="18" charset="0"/>
                <a:cs typeface="Times New Roman" pitchFamily="18" charset="0"/>
              </a:rPr>
              <a:t>черновики (2 листа на одного участника итогового сочинения (изложения) ;</a:t>
            </a:r>
          </a:p>
          <a:p>
            <a:pPr lvl="0" indent="266400" algn="just">
              <a:spcBef>
                <a:spcPct val="20000"/>
              </a:spcBef>
              <a:buFont typeface="Wingdings" panose="05000000000000000000" pitchFamily="2" charset="2"/>
              <a:buChar char="Ø"/>
            </a:pPr>
            <a:r>
              <a:rPr lang="ru-RU" sz="1400" dirty="0">
                <a:latin typeface="Times New Roman" pitchFamily="18" charset="0"/>
                <a:cs typeface="Times New Roman" pitchFamily="18" charset="0"/>
              </a:rPr>
              <a:t>отчетные формы для проведения итогового сочинения (изложения), в том числе:</a:t>
            </a:r>
          </a:p>
          <a:p>
            <a:pPr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2" action="ppaction://hlinksldjump"/>
              </a:rPr>
              <a:t>Форма С-3 «Протокол выдачи дополнительного бланка записи ответов итогового сочинения (изложения)»</a:t>
            </a:r>
            <a:r>
              <a:rPr lang="ru-RU" sz="1400" dirty="0">
                <a:latin typeface="Times New Roman" pitchFamily="18" charset="0"/>
                <a:cs typeface="Times New Roman" pitchFamily="18" charset="0"/>
              </a:rPr>
              <a:t>;</a:t>
            </a:r>
          </a:p>
          <a:p>
            <a:pPr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3" action="ppaction://hlinksldjump"/>
              </a:rPr>
              <a:t>Форма ИС-01 «Списки распределения участников по ОО (местам проведения)»</a:t>
            </a:r>
            <a:r>
              <a:rPr lang="ru-RU" sz="1400" dirty="0">
                <a:latin typeface="Times New Roman" pitchFamily="18" charset="0"/>
                <a:cs typeface="Times New Roman" pitchFamily="18" charset="0"/>
              </a:rPr>
              <a:t>;</a:t>
            </a:r>
          </a:p>
          <a:p>
            <a:pPr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4" action="ppaction://hlinksldjump"/>
              </a:rPr>
              <a:t>Форма ИС-04 «Список участников итогового сочинения (изложения) образовательной организации»</a:t>
            </a:r>
            <a:r>
              <a:rPr lang="ru-RU" sz="1400" dirty="0">
                <a:latin typeface="Times New Roman" pitchFamily="18" charset="0"/>
                <a:cs typeface="Times New Roman" pitchFamily="18" charset="0"/>
              </a:rPr>
              <a:t>;</a:t>
            </a:r>
          </a:p>
          <a:p>
            <a:pPr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5" action="ppaction://hlinksldjump"/>
              </a:rPr>
              <a:t>Форма ИС-05 «Ведомость проведения итогового сочинения (изложения) в кабинете ОО (места проведения)»</a:t>
            </a:r>
            <a:r>
              <a:rPr lang="ru-RU" sz="1400" dirty="0">
                <a:latin typeface="Times New Roman" pitchFamily="18" charset="0"/>
                <a:cs typeface="Times New Roman" pitchFamily="18" charset="0"/>
              </a:rPr>
              <a:t>;</a:t>
            </a:r>
          </a:p>
          <a:p>
            <a:pPr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6" action="ppaction://hlinksldjump"/>
              </a:rPr>
              <a:t>Форма ИС-07 «Ведомость коррекции персональных данных участников ГИА»</a:t>
            </a:r>
            <a:r>
              <a:rPr lang="ru-RU" sz="1400" dirty="0">
                <a:latin typeface="Times New Roman" pitchFamily="18" charset="0"/>
                <a:cs typeface="Times New Roman" pitchFamily="18" charset="0"/>
              </a:rPr>
              <a:t>;</a:t>
            </a:r>
          </a:p>
          <a:p>
            <a:pPr lvl="1" algn="just">
              <a:spcBef>
                <a:spcPct val="20000"/>
              </a:spcBef>
              <a:buFont typeface="Wingdings" panose="05000000000000000000" pitchFamily="2" charset="2"/>
              <a:buChar char="v"/>
            </a:pPr>
            <a:r>
              <a:rPr lang="ru-RU" sz="1400" dirty="0">
                <a:latin typeface="Times New Roman" pitchFamily="18" charset="0"/>
                <a:cs typeface="Times New Roman" pitchFamily="18" charset="0"/>
                <a:hlinkClick r:id="rId7" action="ppaction://hlinksldjump"/>
              </a:rPr>
              <a:t>Форма ИС-08 «Акт о досрочном завершении написания итогового сочинения (изложения) по уважительным причинам»</a:t>
            </a:r>
            <a:r>
              <a:rPr lang="ru-RU" sz="1400" dirty="0">
                <a:latin typeface="Times New Roman" pitchFamily="18" charset="0"/>
                <a:cs typeface="Times New Roman" pitchFamily="18" charset="0"/>
              </a:rPr>
              <a:t>.</a:t>
            </a:r>
          </a:p>
          <a:p>
            <a:pPr lvl="0" indent="266400" algn="just">
              <a:spcBef>
                <a:spcPct val="20000"/>
              </a:spcBef>
              <a:buFont typeface="Wingdings" panose="05000000000000000000" pitchFamily="2" charset="2"/>
              <a:buChar char="Ø"/>
            </a:pPr>
            <a:r>
              <a:rPr lang="ru-RU" sz="1400" dirty="0">
                <a:latin typeface="Times New Roman" pitchFamily="18" charset="0"/>
                <a:cs typeface="Times New Roman" pitchFamily="18" charset="0"/>
              </a:rPr>
              <a:t>орфографические словари для участников итогового сочинения (орфографические и толковые словари для участников изложения);</a:t>
            </a:r>
          </a:p>
          <a:p>
            <a:pPr lvl="0" indent="266400" algn="just">
              <a:spcBef>
                <a:spcPct val="20000"/>
              </a:spcBef>
              <a:buFont typeface="Wingdings" panose="05000000000000000000" pitchFamily="2" charset="2"/>
              <a:buChar char="Ø"/>
            </a:pPr>
            <a:r>
              <a:rPr lang="ru-RU" sz="1400" dirty="0">
                <a:latin typeface="Times New Roman" pitchFamily="18" charset="0"/>
                <a:cs typeface="Times New Roman" pitchFamily="18" charset="0"/>
              </a:rPr>
              <a:t>возвратные доставочные пакеты.</a:t>
            </a:r>
          </a:p>
          <a:p>
            <a:pPr lvl="0" indent="266400" algn="just">
              <a:spcBef>
                <a:spcPct val="20000"/>
              </a:spcBef>
              <a:buFont typeface="Wingdings" panose="05000000000000000000" pitchFamily="2" charset="2"/>
              <a:buChar char="Ø"/>
            </a:pPr>
            <a:endParaRPr lang="ru-RU" sz="1400" dirty="0">
              <a:latin typeface="Times New Roman" pitchFamily="18" charset="0"/>
              <a:cs typeface="Times New Roman" pitchFamily="18" charset="0"/>
            </a:endParaRPr>
          </a:p>
          <a:p>
            <a:pPr lvl="0" indent="266700" algn="just">
              <a:spcBef>
                <a:spcPct val="20000"/>
              </a:spcBef>
            </a:pP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Сбор исходных сведений и подготовка к проведению итогового сочинения (изложения)</a:t>
            </a:r>
          </a:p>
        </p:txBody>
      </p:sp>
      <p:sp>
        <p:nvSpPr>
          <p:cNvPr id="29" name="Прямоугольник 28">
            <a:hlinkClick r:id="rId2"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 name="Группа 6"/>
          <p:cNvGrpSpPr/>
          <p:nvPr/>
        </p:nvGrpSpPr>
        <p:grpSpPr>
          <a:xfrm>
            <a:off x="683568" y="620688"/>
            <a:ext cx="3526055" cy="5976664"/>
            <a:chOff x="613897" y="692696"/>
            <a:chExt cx="3403255" cy="584302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97" y="692696"/>
              <a:ext cx="3403255" cy="432048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98" y="4996164"/>
              <a:ext cx="3390073" cy="1539552"/>
            </a:xfrm>
            <a:prstGeom prst="rect">
              <a:avLst/>
            </a:prstGeom>
          </p:spPr>
        </p:pic>
      </p:grpSp>
      <p:grpSp>
        <p:nvGrpSpPr>
          <p:cNvPr id="11" name="Группа 10"/>
          <p:cNvGrpSpPr/>
          <p:nvPr/>
        </p:nvGrpSpPr>
        <p:grpSpPr>
          <a:xfrm>
            <a:off x="5004048" y="649595"/>
            <a:ext cx="3341683" cy="5981381"/>
            <a:chOff x="4614693" y="615971"/>
            <a:chExt cx="3680694" cy="6940470"/>
          </a:xfrm>
        </p:grpSpPr>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693" y="615971"/>
              <a:ext cx="3680694" cy="474179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4693" y="5379983"/>
              <a:ext cx="3680694" cy="2176458"/>
            </a:xfrm>
            <a:prstGeom prst="rect">
              <a:avLst/>
            </a:prstGeom>
          </p:spPr>
        </p:pic>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С-3</a:t>
            </a:r>
          </a:p>
        </p:txBody>
      </p:sp>
      <p:pic>
        <p:nvPicPr>
          <p:cNvPr id="2049" name="Picture 1"/>
          <p:cNvPicPr>
            <a:picLocks noChangeAspect="1" noChangeArrowheads="1"/>
          </p:cNvPicPr>
          <p:nvPr/>
        </p:nvPicPr>
        <p:blipFill>
          <a:blip r:embed="rId2" cstate="print"/>
          <a:srcRect/>
          <a:stretch>
            <a:fillRect/>
          </a:stretch>
        </p:blipFill>
        <p:spPr bwMode="auto">
          <a:xfrm>
            <a:off x="21778" y="1400935"/>
            <a:ext cx="9098409" cy="4133090"/>
          </a:xfrm>
          <a:prstGeom prst="rect">
            <a:avLst/>
          </a:prstGeom>
          <a:noFill/>
          <a:ln w="9525">
            <a:noFill/>
            <a:miter lim="800000"/>
            <a:headEnd/>
            <a:tailEnd/>
          </a:ln>
          <a:effectLst/>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7816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ИС-01</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255659" y="28613"/>
            <a:ext cx="5112568" cy="6840760"/>
          </a:xfrm>
          <a:prstGeom prst="rect">
            <a:avLst/>
          </a:prstGeom>
          <a:noFill/>
          <a:ln>
            <a:noFill/>
          </a:ln>
        </p:spPr>
      </p:pic>
      <p:sp>
        <p:nvSpPr>
          <p:cNvPr id="9" name="Прямоугольник 8">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583459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76672"/>
            <a:ext cx="5184576" cy="6300700"/>
          </a:xfrm>
          <a:prstGeom prst="rect">
            <a:avLst/>
          </a:prstGeom>
          <a:noFill/>
          <a:ln>
            <a:noFill/>
          </a:ln>
        </p:spPr>
      </p:pic>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ИС-04</a:t>
            </a:r>
          </a:p>
        </p:txBody>
      </p:sp>
      <p:sp>
        <p:nvSpPr>
          <p:cNvPr id="9" name="Прямоугольник 8">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993086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ИС-05</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0" y="5445224"/>
            <a:ext cx="1331640" cy="141277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76056" y="2348880"/>
            <a:ext cx="3960440" cy="1200329"/>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Необходимо самостоятельно вписать номер аудитории</a:t>
            </a:r>
          </a:p>
          <a:p>
            <a:pPr algn="ctr"/>
            <a:r>
              <a:rPr lang="ru-RU" sz="2400" dirty="0">
                <a:latin typeface="Times New Roman" pitchFamily="18" charset="0"/>
                <a:cs typeface="Times New Roman" pitchFamily="18" charset="0"/>
              </a:rPr>
              <a:t>(ауд. № …)</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395537" y="188641"/>
            <a:ext cx="4248472" cy="6552728"/>
          </a:xfrm>
          <a:prstGeom prst="rect">
            <a:avLst/>
          </a:prstGeom>
          <a:noFill/>
          <a:ln>
            <a:noFill/>
          </a:ln>
        </p:spPr>
      </p:pic>
      <p:cxnSp>
        <p:nvCxnSpPr>
          <p:cNvPr id="10" name="Прямая со стрелкой 9"/>
          <p:cNvCxnSpPr/>
          <p:nvPr/>
        </p:nvCxnSpPr>
        <p:spPr>
          <a:xfrm flipH="1" flipV="1">
            <a:off x="899592" y="764704"/>
            <a:ext cx="4536504" cy="15841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Прямоугольник 11">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114248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ИС-07</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6970"/>
            <a:ext cx="7776864" cy="6134398"/>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5444891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ИС-08</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562501" cy="6217245"/>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399898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Скругленный прямоугольник 6"/>
          <p:cNvSpPr/>
          <p:nvPr/>
        </p:nvSpPr>
        <p:spPr>
          <a:xfrm>
            <a:off x="575556" y="836712"/>
            <a:ext cx="7992888"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sz="2400" b="1" dirty="0">
                <a:solidFill>
                  <a:schemeClr val="tx1"/>
                </a:solidFill>
                <a:latin typeface="Times New Roman" pitchFamily="18" charset="0"/>
                <a:cs typeface="Times New Roman" pitchFamily="18" charset="0"/>
              </a:rPr>
              <a:t>(до момента проведения)</a:t>
            </a:r>
            <a:endParaRPr lang="ru-RU" sz="2400" dirty="0">
              <a:solidFill>
                <a:schemeClr val="tx1"/>
              </a:solidFill>
              <a:latin typeface="Times New Roman" pitchFamily="18" charset="0"/>
              <a:cs typeface="Times New Roman" pitchFamily="18" charset="0"/>
            </a:endParaRPr>
          </a:p>
        </p:txBody>
      </p:sp>
      <p:sp>
        <p:nvSpPr>
          <p:cNvPr id="8" name="Содержимое 2"/>
          <p:cNvSpPr txBox="1">
            <a:spLocks/>
          </p:cNvSpPr>
          <p:nvPr/>
        </p:nvSpPr>
        <p:spPr>
          <a:xfrm>
            <a:off x="179512" y="3356992"/>
            <a:ext cx="8784976" cy="2016224"/>
          </a:xfrm>
          <a:prstGeom prst="rect">
            <a:avLst/>
          </a:prstGeom>
        </p:spPr>
        <p:txBody>
          <a:bodyPr vert="horz" lIns="91440" tIns="45720" rIns="91440" bIns="45720" rtlCol="0">
            <a:noAutofit/>
          </a:bodyPr>
          <a:lstStyle/>
          <a:p>
            <a:pPr lvl="0" indent="266700" algn="just">
              <a:spcBef>
                <a:spcPct val="20000"/>
              </a:spcBef>
            </a:pP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Дать указание техническому специалисту в 09.45 получить темы сочинения.</a:t>
            </a:r>
          </a:p>
          <a:p>
            <a:pPr lvl="0" indent="266700" algn="just">
              <a:spcBef>
                <a:spcPct val="20000"/>
              </a:spcBef>
            </a:pPr>
            <a:endParaRPr lang="ru-RU" dirty="0">
              <a:latin typeface="Times New Roman" pitchFamily="18" charset="0"/>
              <a:cs typeface="Times New Roman" pitchFamily="18" charset="0"/>
            </a:endParaRPr>
          </a:p>
          <a:p>
            <a:pPr lvl="0" indent="266700" algn="just">
              <a:lnSpc>
                <a:spcPct val="150000"/>
              </a:lnSpc>
              <a:spcBef>
                <a:spcPct val="20000"/>
              </a:spcBef>
            </a:pPr>
            <a:r>
              <a:rPr lang="ru-RU" dirty="0">
                <a:latin typeface="Times New Roman" pitchFamily="18" charset="0"/>
                <a:cs typeface="Times New Roman" pitchFamily="18" charset="0"/>
              </a:rPr>
              <a:t>Начиная с 09.45 по местному времени выдать членам комиссии темы сочинения (темы сочинения могут быть распечатаны на каждого участника или размещены на доске (информационном стенде)), тексты изложения.</a:t>
            </a:r>
            <a:endParaRPr kumimoji="0" lang="ru-RU"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7-конечная звезда 8"/>
          <p:cNvSpPr/>
          <p:nvPr/>
        </p:nvSpPr>
        <p:spPr>
          <a:xfrm>
            <a:off x="107504" y="3284984"/>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7</a:t>
            </a:r>
          </a:p>
        </p:txBody>
      </p:sp>
      <p:sp>
        <p:nvSpPr>
          <p:cNvPr id="6" name="Содержимое 2"/>
          <p:cNvSpPr txBox="1">
            <a:spLocks/>
          </p:cNvSpPr>
          <p:nvPr/>
        </p:nvSpPr>
        <p:spPr>
          <a:xfrm>
            <a:off x="179512" y="2420888"/>
            <a:ext cx="8784976" cy="504056"/>
          </a:xfrm>
          <a:prstGeom prst="rect">
            <a:avLst/>
          </a:prstGeom>
        </p:spPr>
        <p:txBody>
          <a:bodyPr vert="horz" lIns="91440" tIns="45720" rIns="91440" bIns="45720" rtlCol="0">
            <a:noAutofit/>
          </a:bodyPr>
          <a:lstStyle/>
          <a:p>
            <a:pPr lvl="0" indent="266700" algn="just">
              <a:spcBef>
                <a:spcPct val="20000"/>
              </a:spcBef>
            </a:pP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Дать указание техническому специалисту получить тексты изложения.</a:t>
            </a:r>
          </a:p>
        </p:txBody>
      </p:sp>
      <p:sp>
        <p:nvSpPr>
          <p:cNvPr id="10" name="7-конечная звезда 9"/>
          <p:cNvSpPr/>
          <p:nvPr/>
        </p:nvSpPr>
        <p:spPr>
          <a:xfrm>
            <a:off x="107504" y="2060848"/>
            <a:ext cx="576064" cy="504056"/>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(ТЕХНИЧЕСКИЙ СПЕЦИАЛИСТ)</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Содержимое 2"/>
          <p:cNvSpPr txBox="1">
            <a:spLocks/>
          </p:cNvSpPr>
          <p:nvPr/>
        </p:nvSpPr>
        <p:spPr>
          <a:xfrm>
            <a:off x="0" y="1167322"/>
            <a:ext cx="8856984" cy="1872208"/>
          </a:xfrm>
          <a:prstGeom prst="rect">
            <a:avLst/>
          </a:prstGeom>
        </p:spPr>
        <p:txBody>
          <a:bodyPr vert="horz" lIns="91440" tIns="45720" rIns="91440" bIns="45720" rtlCol="0">
            <a:noAutofit/>
          </a:bodyPr>
          <a:lstStyle/>
          <a:p>
            <a:pPr lvl="2" indent="266700" algn="just">
              <a:lnSpc>
                <a:spcPct val="150000"/>
              </a:lnSpc>
              <a:spcBef>
                <a:spcPct val="20000"/>
              </a:spcBef>
              <a:buFont typeface="Wingdings" pitchFamily="2" charset="2"/>
              <a:buChar char="Ø"/>
            </a:pPr>
            <a:r>
              <a:rPr lang="ru-RU" dirty="0">
                <a:latin typeface="Times New Roman" pitchFamily="18" charset="0"/>
                <a:cs typeface="Times New Roman" pitchFamily="18" charset="0"/>
              </a:rPr>
              <a:t>Подготовить и произвести проверку работоспособности технических средств в помещении для руководителя образовательной организации;</a:t>
            </a:r>
          </a:p>
          <a:p>
            <a:pPr indent="266700" algn="just">
              <a:lnSpc>
                <a:spcPct val="150000"/>
              </a:lnSpc>
              <a:spcBef>
                <a:spcPct val="20000"/>
              </a:spcBef>
              <a:buFont typeface="Wingdings" pitchFamily="2" charset="2"/>
              <a:buChar char="Ø"/>
            </a:pPr>
            <a:r>
              <a:rPr lang="ru-RU" dirty="0">
                <a:latin typeface="Times New Roman" pitchFamily="18" charset="0"/>
                <a:cs typeface="Times New Roman" pitchFamily="18" charset="0"/>
              </a:rPr>
              <a:t>Организовать печать отчетных форм для проведения итогового сочинения (изложения).</a:t>
            </a:r>
            <a:endParaRPr kumimoji="0" lang="ru-RU"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9" name="7-конечная звезда 8"/>
          <p:cNvSpPr/>
          <p:nvPr/>
        </p:nvSpPr>
        <p:spPr>
          <a:xfrm>
            <a:off x="179512" y="1412776"/>
            <a:ext cx="576064" cy="504056"/>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1</a:t>
            </a:r>
          </a:p>
        </p:txBody>
      </p:sp>
      <p:sp>
        <p:nvSpPr>
          <p:cNvPr id="6" name="Скругленный прямоугольник 5"/>
          <p:cNvSpPr/>
          <p:nvPr/>
        </p:nvSpPr>
        <p:spPr>
          <a:xfrm>
            <a:off x="2393758" y="719175"/>
            <a:ext cx="4356484"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Не позднее чем за 1 день</a:t>
            </a:r>
            <a:endParaRPr lang="ru-RU" sz="2400" dirty="0">
              <a:solidFill>
                <a:schemeClr val="tx1"/>
              </a:solidFill>
              <a:latin typeface="Times New Roman" pitchFamily="18" charset="0"/>
              <a:cs typeface="Times New Roman" pitchFamily="18" charset="0"/>
            </a:endParaRPr>
          </a:p>
        </p:txBody>
      </p:sp>
      <p:sp>
        <p:nvSpPr>
          <p:cNvPr id="12" name="Содержимое 2"/>
          <p:cNvSpPr txBox="1">
            <a:spLocks/>
          </p:cNvSpPr>
          <p:nvPr/>
        </p:nvSpPr>
        <p:spPr>
          <a:xfrm>
            <a:off x="179512" y="4293096"/>
            <a:ext cx="8856984" cy="1944216"/>
          </a:xfrm>
          <a:prstGeom prst="rect">
            <a:avLst/>
          </a:prstGeom>
        </p:spPr>
        <p:txBody>
          <a:bodyPr vert="horz" lIns="91440" tIns="45720" rIns="91440" bIns="45720" rtlCol="0">
            <a:noAutofit/>
          </a:bodyPr>
          <a:lstStyle/>
          <a:p>
            <a:pPr marL="914400" lvl="4" indent="266700" algn="just">
              <a:spcBef>
                <a:spcPct val="20000"/>
              </a:spcBef>
              <a:buFont typeface="Wingdings" pitchFamily="2" charset="2"/>
              <a:buChar char="Ø"/>
            </a:pPr>
            <a:r>
              <a:rPr lang="ru-RU" b="1" u="sng" dirty="0">
                <a:latin typeface="Times New Roman" pitchFamily="18" charset="0"/>
                <a:cs typeface="Times New Roman" pitchFamily="18" charset="0"/>
              </a:rPr>
              <a:t>Получить тексты изложения</a:t>
            </a:r>
            <a:r>
              <a:rPr lang="ru-RU" dirty="0">
                <a:latin typeface="Times New Roman" pitchFamily="18" charset="0"/>
                <a:cs typeface="Times New Roman" pitchFamily="18" charset="0"/>
              </a:rPr>
              <a:t>, размножить их в необходимом количестве и передать их руководителю;</a:t>
            </a:r>
          </a:p>
          <a:p>
            <a:pPr marL="0" lvl="4" indent="266700" algn="just">
              <a:spcBef>
                <a:spcPct val="20000"/>
              </a:spcBef>
              <a:buFont typeface="Wingdings" pitchFamily="2" charset="2"/>
              <a:buChar char="Ø"/>
            </a:pPr>
            <a:r>
              <a:rPr lang="ru-RU" b="1" u="sng" dirty="0">
                <a:latin typeface="Times New Roman" pitchFamily="18" charset="0"/>
                <a:cs typeface="Times New Roman" pitchFamily="18" charset="0"/>
              </a:rPr>
              <a:t>в 09.45</a:t>
            </a:r>
            <a:r>
              <a:rPr lang="ru-RU" dirty="0">
                <a:latin typeface="Times New Roman" pitchFamily="18" charset="0"/>
                <a:cs typeface="Times New Roman" pitchFamily="18" charset="0"/>
              </a:rPr>
              <a:t> по местному времени </a:t>
            </a:r>
            <a:r>
              <a:rPr lang="ru-RU" b="1" u="sng" dirty="0">
                <a:latin typeface="Times New Roman" pitchFamily="18" charset="0"/>
                <a:cs typeface="Times New Roman" pitchFamily="18" charset="0"/>
              </a:rPr>
              <a:t>получить темы сочинения</a:t>
            </a:r>
            <a:r>
              <a:rPr lang="ru-RU" dirty="0">
                <a:latin typeface="Times New Roman" pitchFamily="18" charset="0"/>
                <a:cs typeface="Times New Roman" pitchFamily="18" charset="0"/>
              </a:rPr>
              <a:t>, размножить их в необходимом количестве и передать их руководителю;</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передать тексты изложения, размножив их в необходимом количестве;</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оказывать техническую помощь руководителю и членам комиссии ОО.</a:t>
            </a:r>
            <a:endParaRPr kumimoji="0" lang="ru-RU"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3" name="7-конечная звезда 12"/>
          <p:cNvSpPr/>
          <p:nvPr/>
        </p:nvSpPr>
        <p:spPr>
          <a:xfrm>
            <a:off x="415788" y="4287470"/>
            <a:ext cx="576064" cy="504056"/>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2</a:t>
            </a:r>
          </a:p>
        </p:txBody>
      </p:sp>
      <p:sp>
        <p:nvSpPr>
          <p:cNvPr id="14" name="Скругленный прямоугольник 13"/>
          <p:cNvSpPr/>
          <p:nvPr/>
        </p:nvSpPr>
        <p:spPr>
          <a:xfrm>
            <a:off x="755576" y="3284984"/>
            <a:ext cx="7632848"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sz="2400" b="1" dirty="0">
                <a:solidFill>
                  <a:schemeClr val="tx1"/>
                </a:solidFill>
                <a:latin typeface="Times New Roman" pitchFamily="18" charset="0"/>
                <a:cs typeface="Times New Roman" pitchFamily="18" charset="0"/>
              </a:rPr>
              <a:t>(до момента проведения)</a:t>
            </a: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 (члены комиссии, участвующие в организации итогового сочинения (изложения))</a:t>
            </a:r>
            <a:endParaRPr lang="ru-RU" sz="1600" cap="all" dirty="0">
              <a:ln w="10541"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8" name="Содержимое 2"/>
          <p:cNvSpPr txBox="1">
            <a:spLocks/>
          </p:cNvSpPr>
          <p:nvPr/>
        </p:nvSpPr>
        <p:spPr>
          <a:xfrm>
            <a:off x="179512" y="1634133"/>
            <a:ext cx="8856984" cy="4315147"/>
          </a:xfrm>
          <a:prstGeom prst="rect">
            <a:avLst/>
          </a:prstGeom>
        </p:spPr>
        <p:txBody>
          <a:bodyPr vert="horz" lIns="91440" tIns="45720" rIns="91440" bIns="45720" rtlCol="0">
            <a:noAutofit/>
          </a:bodyPr>
          <a:lstStyle/>
          <a:p>
            <a:pPr marL="0" lvl="2" indent="266700" algn="ctr">
              <a:lnSpc>
                <a:spcPct val="150000"/>
              </a:lnSpc>
              <a:spcBef>
                <a:spcPct val="20000"/>
              </a:spcBef>
            </a:pPr>
            <a:r>
              <a:rPr lang="ru-RU" b="1" dirty="0">
                <a:latin typeface="Times New Roman" pitchFamily="18" charset="0"/>
                <a:cs typeface="Times New Roman" pitchFamily="18" charset="0"/>
              </a:rPr>
              <a:t>Получить у руководителя следующие материалы:</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инструкции для участников итогового сочинения (изложения), зачитываемые членом комиссии образовательной организации по проведению итогового сочинения (изложения) в кабинете перед началом проведения итогового сочинения (изложения) (одна инструкция на один учебный кабинет);</a:t>
            </a:r>
          </a:p>
          <a:p>
            <a:pPr marL="0" lvl="2" indent="266700" algn="just">
              <a:spcBef>
                <a:spcPct val="20000"/>
              </a:spcBef>
              <a:buFont typeface="Wingdings" pitchFamily="2" charset="2"/>
              <a:buChar char="Ø"/>
            </a:pPr>
            <a:r>
              <a:rPr lang="ru-RU" b="1" u="sng" dirty="0">
                <a:latin typeface="Times New Roman" pitchFamily="18" charset="0"/>
                <a:cs typeface="Times New Roman" pitchFamily="18" charset="0"/>
              </a:rPr>
              <a:t>инструкции для участников итогового сочинения (изложения) (на каждого участника);</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бланки итогового сочинения (изложения);</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черновики (2 листа на одного участника итогового сочинения (изложения);</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отчетные формы для проведения итогового сочинения (изложения);</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орфографические словари для участников итогового сочинения (орфографические и толковые словари для участников изложения);</a:t>
            </a:r>
          </a:p>
          <a:p>
            <a:pPr marL="0" lvl="2" indent="266700" algn="just">
              <a:spcBef>
                <a:spcPct val="20000"/>
              </a:spcBef>
              <a:buFont typeface="Wingdings" pitchFamily="2" charset="2"/>
              <a:buChar char="Ø"/>
            </a:pPr>
            <a:r>
              <a:rPr lang="ru-RU" dirty="0">
                <a:latin typeface="Times New Roman" pitchFamily="18" charset="0"/>
                <a:cs typeface="Times New Roman" pitchFamily="18" charset="0"/>
              </a:rPr>
              <a:t>возвратный доставочный пакет.</a:t>
            </a:r>
          </a:p>
        </p:txBody>
      </p:sp>
      <p:sp>
        <p:nvSpPr>
          <p:cNvPr id="9" name="7-конечная звезда 8"/>
          <p:cNvSpPr/>
          <p:nvPr/>
        </p:nvSpPr>
        <p:spPr>
          <a:xfrm>
            <a:off x="179512" y="1196752"/>
            <a:ext cx="576064" cy="504056"/>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1</a:t>
            </a:r>
          </a:p>
        </p:txBody>
      </p:sp>
      <p:sp>
        <p:nvSpPr>
          <p:cNvPr id="14" name="Скругленный прямоугольник 13"/>
          <p:cNvSpPr/>
          <p:nvPr/>
        </p:nvSpPr>
        <p:spPr>
          <a:xfrm>
            <a:off x="1583668" y="692696"/>
            <a:ext cx="597666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b="1" dirty="0">
                <a:solidFill>
                  <a:schemeClr val="tx1"/>
                </a:solidFill>
                <a:latin typeface="Times New Roman" pitchFamily="18" charset="0"/>
                <a:cs typeface="Times New Roman" pitchFamily="18" charset="0"/>
              </a:rPr>
              <a:t>(до момента проведения)</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8" name="Содержимое 2"/>
          <p:cNvSpPr txBox="1">
            <a:spLocks/>
          </p:cNvSpPr>
          <p:nvPr/>
        </p:nvSpPr>
        <p:spPr>
          <a:xfrm>
            <a:off x="179512" y="2027173"/>
            <a:ext cx="8856984" cy="3428911"/>
          </a:xfrm>
          <a:prstGeom prst="rect">
            <a:avLst/>
          </a:prstGeom>
        </p:spPr>
        <p:txBody>
          <a:bodyPr vert="horz" lIns="91440" tIns="45720" rIns="91440" bIns="45720" rtlCol="0">
            <a:noAutofit/>
          </a:bodyPr>
          <a:lstStyle/>
          <a:p>
            <a:pPr marL="0" lvl="2" indent="266700" algn="just">
              <a:lnSpc>
                <a:spcPct val="150000"/>
              </a:lnSpc>
              <a:spcBef>
                <a:spcPts val="1200"/>
              </a:spcBef>
              <a:buFont typeface="Wingdings" pitchFamily="2" charset="2"/>
              <a:buChar char="Ø"/>
            </a:pPr>
            <a:r>
              <a:rPr lang="ru-RU" b="1" u="sng" dirty="0">
                <a:latin typeface="Times New Roman" pitchFamily="18" charset="0"/>
                <a:cs typeface="Times New Roman" pitchFamily="18" charset="0"/>
              </a:rPr>
              <a:t>Проверить место в учебном кабинете, где участник итогового сочинения (изложения) может оставить свои личные вещи</a:t>
            </a:r>
            <a:r>
              <a:rPr lang="ru-RU" dirty="0">
                <a:latin typeface="Times New Roman" pitchFamily="18" charset="0"/>
                <a:cs typeface="Times New Roman" pitchFamily="18" charset="0"/>
              </a:rPr>
              <a:t>.</a:t>
            </a:r>
          </a:p>
          <a:p>
            <a:pPr marL="0" lvl="2" indent="266700" algn="just">
              <a:lnSpc>
                <a:spcPct val="150000"/>
              </a:lnSpc>
              <a:spcBef>
                <a:spcPts val="1200"/>
              </a:spcBef>
              <a:buFont typeface="Wingdings" pitchFamily="2" charset="2"/>
              <a:buChar char="Ø"/>
            </a:pPr>
            <a:r>
              <a:rPr lang="ru-RU" b="1" u="sng" dirty="0">
                <a:latin typeface="Times New Roman" pitchFamily="18" charset="0"/>
                <a:cs typeface="Times New Roman" pitchFamily="18" charset="0"/>
              </a:rPr>
              <a:t>Раздать на рабочие места </a:t>
            </a:r>
            <a:r>
              <a:rPr lang="ru-RU" dirty="0">
                <a:latin typeface="Times New Roman" pitchFamily="18" charset="0"/>
                <a:cs typeface="Times New Roman" pitchFamily="18" charset="0"/>
              </a:rPr>
              <a:t>участников итогового сочинения (изложения) черновики (не менее двух листов), </a:t>
            </a:r>
            <a:r>
              <a:rPr lang="ru-RU" b="1" u="sng" dirty="0">
                <a:latin typeface="Times New Roman" pitchFamily="18" charset="0"/>
                <a:cs typeface="Times New Roman" pitchFamily="18" charset="0"/>
              </a:rPr>
              <a:t>инструкции для участников итогового сочинения (изложения) на каждого участника</a:t>
            </a:r>
            <a:r>
              <a:rPr lang="ru-RU" dirty="0">
                <a:latin typeface="Times New Roman" pitchFamily="18" charset="0"/>
                <a:cs typeface="Times New Roman" pitchFamily="18" charset="0"/>
              </a:rPr>
              <a:t>.</a:t>
            </a:r>
          </a:p>
          <a:p>
            <a:pPr marL="0" lvl="2" indent="266700" algn="just">
              <a:lnSpc>
                <a:spcPct val="150000"/>
              </a:lnSpc>
              <a:spcBef>
                <a:spcPts val="1200"/>
              </a:spcBef>
              <a:buFont typeface="Wingdings" pitchFamily="2" charset="2"/>
              <a:buChar char="Ø"/>
            </a:pPr>
            <a:r>
              <a:rPr lang="ru-RU" dirty="0">
                <a:latin typeface="Times New Roman" pitchFamily="18" charset="0"/>
                <a:cs typeface="Times New Roman" pitchFamily="18" charset="0"/>
              </a:rPr>
              <a:t>Подготовить на доске (информационном стенде) необходимую информацию для заполнения бланков регистрации.</a:t>
            </a:r>
          </a:p>
        </p:txBody>
      </p:sp>
      <p:sp>
        <p:nvSpPr>
          <p:cNvPr id="9" name="7-конечная звезда 8"/>
          <p:cNvSpPr/>
          <p:nvPr/>
        </p:nvSpPr>
        <p:spPr>
          <a:xfrm>
            <a:off x="179512" y="1196752"/>
            <a:ext cx="576064" cy="504056"/>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1</a:t>
            </a:r>
          </a:p>
        </p:txBody>
      </p:sp>
      <p:sp>
        <p:nvSpPr>
          <p:cNvPr id="14" name="Скругленный прямоугольник 13"/>
          <p:cNvSpPr/>
          <p:nvPr/>
        </p:nvSpPr>
        <p:spPr>
          <a:xfrm>
            <a:off x="1583668" y="692696"/>
            <a:ext cx="597666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b="1" dirty="0">
                <a:solidFill>
                  <a:schemeClr val="tx1"/>
                </a:solidFill>
                <a:latin typeface="Times New Roman" pitchFamily="18" charset="0"/>
                <a:cs typeface="Times New Roman" pitchFamily="18" charset="0"/>
              </a:rPr>
              <a:t>(до момента проведения)</a:t>
            </a:r>
            <a:endParaRPr lang="ru-RU" dirty="0">
              <a:solidFill>
                <a:schemeClr val="tx1"/>
              </a:solidFill>
              <a:latin typeface="Times New Roman" pitchFamily="18" charset="0"/>
              <a:cs typeface="Times New Roman" pitchFamily="18" charset="0"/>
            </a:endParaRPr>
          </a:p>
        </p:txBody>
      </p:sp>
      <p:sp>
        <p:nvSpPr>
          <p:cNvPr id="6" name="TextBox 5"/>
          <p:cNvSpPr txBox="1"/>
          <p:nvPr/>
        </p:nvSpPr>
        <p:spPr>
          <a:xfrm>
            <a:off x="698426" y="1331476"/>
            <a:ext cx="2736304" cy="369332"/>
          </a:xfrm>
          <a:prstGeom prst="rect">
            <a:avLst/>
          </a:prstGeom>
          <a:noFill/>
        </p:spPr>
        <p:txBody>
          <a:bodyPr wrap="square" rtlCol="0">
            <a:spAutoFit/>
          </a:bodyPr>
          <a:lstStyle/>
          <a:p>
            <a:r>
              <a:rPr lang="ru-RU" dirty="0">
                <a:latin typeface="Times New Roman" pitchFamily="18" charset="0"/>
                <a:cs typeface="Times New Roman" pitchFamily="18" charset="0"/>
              </a:rPr>
              <a:t>продолжение…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Сбор исходных сведений и подготовка к проведению итогового сочинения (изложения)</a:t>
            </a:r>
          </a:p>
        </p:txBody>
      </p:sp>
      <p:pic>
        <p:nvPicPr>
          <p:cNvPr id="4" name="Рисунок 3"/>
          <p:cNvPicPr>
            <a:picLocks noChangeAspect="1"/>
          </p:cNvPicPr>
          <p:nvPr/>
        </p:nvPicPr>
        <p:blipFill>
          <a:blip r:embed="rId2"/>
          <a:stretch>
            <a:fillRect/>
          </a:stretch>
        </p:blipFill>
        <p:spPr>
          <a:xfrm>
            <a:off x="2375756" y="608887"/>
            <a:ext cx="4392488" cy="6209400"/>
          </a:xfrm>
          <a:prstGeom prst="rect">
            <a:avLst/>
          </a:prstGeom>
        </p:spPr>
      </p:pic>
      <p:sp>
        <p:nvSpPr>
          <p:cNvPr id="29" name="Прямоугольник 28">
            <a:hlinkClick r:id="rId3" action="ppaction://hlinksldjump"/>
          </p:cNvPr>
          <p:cNvSpPr/>
          <p:nvPr/>
        </p:nvSpPr>
        <p:spPr>
          <a:xfrm>
            <a:off x="791" y="-1"/>
            <a:ext cx="9144000" cy="6818287"/>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1336799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8" name="Содержимое 2"/>
          <p:cNvSpPr txBox="1">
            <a:spLocks/>
          </p:cNvSpPr>
          <p:nvPr/>
        </p:nvSpPr>
        <p:spPr>
          <a:xfrm>
            <a:off x="287016" y="1484784"/>
            <a:ext cx="8605464" cy="3960440"/>
          </a:xfrm>
          <a:prstGeom prst="rect">
            <a:avLst/>
          </a:prstGeom>
        </p:spPr>
        <p:txBody>
          <a:bodyPr vert="horz" lIns="91440" tIns="45720" rIns="91440" bIns="45720" rtlCol="0">
            <a:noAutofit/>
          </a:bodyPr>
          <a:lstStyle/>
          <a:p>
            <a:pPr marL="0" lvl="2" indent="266700" algn="ctr"/>
            <a:r>
              <a:rPr lang="ru-RU" sz="1600" dirty="0">
                <a:latin typeface="Times New Roman" pitchFamily="18" charset="0"/>
                <a:cs typeface="Times New Roman" pitchFamily="18" charset="0"/>
              </a:rPr>
              <a:t>Начиная с </a:t>
            </a:r>
            <a:r>
              <a:rPr lang="ru-RU" sz="1600" b="1" u="sng" dirty="0">
                <a:latin typeface="Times New Roman" pitchFamily="18" charset="0"/>
                <a:cs typeface="Times New Roman" pitchFamily="18" charset="0"/>
              </a:rPr>
              <a:t>09.45 по местному времени:</a:t>
            </a:r>
          </a:p>
          <a:p>
            <a:pPr marL="0" lvl="2" indent="266700" algn="just">
              <a:lnSpc>
                <a:spcPct val="150000"/>
              </a:lnSpc>
              <a:spcAft>
                <a:spcPts val="600"/>
              </a:spcAft>
              <a:buFont typeface="Wingdings" pitchFamily="2" charset="2"/>
              <a:buChar char="Ø"/>
            </a:pPr>
            <a:r>
              <a:rPr lang="ru-RU" sz="1400" b="1" u="sng" dirty="0">
                <a:latin typeface="Times New Roman" pitchFamily="18" charset="0"/>
                <a:cs typeface="Times New Roman" pitchFamily="18" charset="0"/>
              </a:rPr>
              <a:t> получить </a:t>
            </a:r>
            <a:r>
              <a:rPr lang="ru-RU" sz="1400" dirty="0">
                <a:latin typeface="Times New Roman" pitchFamily="18" charset="0"/>
                <a:cs typeface="Times New Roman" pitchFamily="18" charset="0"/>
              </a:rPr>
              <a:t>от руководителя </a:t>
            </a:r>
            <a:r>
              <a:rPr lang="ru-RU" sz="1400" b="1" u="sng" dirty="0">
                <a:latin typeface="Times New Roman" pitchFamily="18" charset="0"/>
                <a:cs typeface="Times New Roman" pitchFamily="18" charset="0"/>
              </a:rPr>
              <a:t>темы сочинения (тексты изложения)*</a:t>
            </a:r>
            <a:r>
              <a:rPr lang="ru-RU" sz="1400" dirty="0">
                <a:latin typeface="Times New Roman" pitchFamily="18" charset="0"/>
                <a:cs typeface="Times New Roman" pitchFamily="18" charset="0"/>
              </a:rPr>
              <a:t>;</a:t>
            </a:r>
          </a:p>
          <a:p>
            <a:pPr marL="0" lvl="2" indent="266700" algn="just">
              <a:lnSpc>
                <a:spcPct val="150000"/>
              </a:lnSpc>
              <a:spcAft>
                <a:spcPts val="600"/>
              </a:spcAft>
              <a:buFont typeface="Wingdings" pitchFamily="2" charset="2"/>
              <a:buChar char="Ø"/>
            </a:pPr>
            <a:r>
              <a:rPr lang="ru-RU" sz="1400" dirty="0">
                <a:latin typeface="Times New Roman" pitchFamily="18" charset="0"/>
                <a:cs typeface="Times New Roman" pitchFamily="18" charset="0"/>
              </a:rPr>
              <a:t>обеспечить организованный вход участников итогового сочинения (изложения) в кабинет. </a:t>
            </a:r>
            <a:r>
              <a:rPr lang="ru-RU" sz="1400" b="1" u="sng" dirty="0">
                <a:latin typeface="Times New Roman" pitchFamily="18" charset="0"/>
                <a:cs typeface="Times New Roman" pitchFamily="18" charset="0"/>
              </a:rPr>
              <a:t>Участники</a:t>
            </a:r>
            <a:r>
              <a:rPr lang="ru-RU" sz="1400" dirty="0">
                <a:latin typeface="Times New Roman" pitchFamily="18" charset="0"/>
                <a:cs typeface="Times New Roman" pitchFamily="18" charset="0"/>
              </a:rPr>
              <a:t> итогового сочинения (изложения) рассаживаются за рабочие столы в кабинете </a:t>
            </a:r>
            <a:r>
              <a:rPr lang="ru-RU" sz="1400" b="1" u="sng" dirty="0">
                <a:latin typeface="Times New Roman" pitchFamily="18" charset="0"/>
                <a:cs typeface="Times New Roman" pitchFamily="18" charset="0"/>
              </a:rPr>
              <a:t>в произвольном порядке </a:t>
            </a:r>
            <a:r>
              <a:rPr lang="ru-RU" sz="1400" dirty="0">
                <a:latin typeface="Times New Roman" pitchFamily="18" charset="0"/>
                <a:cs typeface="Times New Roman" pitchFamily="18" charset="0"/>
              </a:rPr>
              <a:t>(по одному человеку за рабочий стол);</a:t>
            </a:r>
          </a:p>
          <a:p>
            <a:pPr marL="0" lvl="2" indent="266700" algn="just">
              <a:lnSpc>
                <a:spcPct val="150000"/>
              </a:lnSpc>
              <a:spcAft>
                <a:spcPts val="600"/>
              </a:spcAft>
              <a:buFont typeface="Wingdings" pitchFamily="2" charset="2"/>
              <a:buChar char="Ø"/>
            </a:pPr>
            <a:r>
              <a:rPr lang="ru-RU" sz="1400" b="1" u="sng" dirty="0">
                <a:latin typeface="Times New Roman" pitchFamily="18" charset="0"/>
                <a:cs typeface="Times New Roman" pitchFamily="18" charset="0"/>
              </a:rPr>
              <a:t>указать место, где участник итогового сочинения (изложения) может оставить свои личные вещи</a:t>
            </a:r>
            <a:r>
              <a:rPr lang="ru-RU" sz="1400" dirty="0">
                <a:latin typeface="Times New Roman" pitchFamily="18" charset="0"/>
                <a:cs typeface="Times New Roman" pitchFamily="18" charset="0"/>
              </a:rPr>
              <a:t>.</a:t>
            </a:r>
          </a:p>
        </p:txBody>
      </p:sp>
      <p:sp>
        <p:nvSpPr>
          <p:cNvPr id="9" name="7-конечная звезда 8"/>
          <p:cNvSpPr/>
          <p:nvPr/>
        </p:nvSpPr>
        <p:spPr>
          <a:xfrm>
            <a:off x="395536" y="1268760"/>
            <a:ext cx="576064" cy="504056"/>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2</a:t>
            </a:r>
          </a:p>
        </p:txBody>
      </p:sp>
      <p:sp>
        <p:nvSpPr>
          <p:cNvPr id="14" name="Скругленный прямоугольник 13"/>
          <p:cNvSpPr/>
          <p:nvPr/>
        </p:nvSpPr>
        <p:spPr>
          <a:xfrm>
            <a:off x="1583668" y="692696"/>
            <a:ext cx="597666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b="1" dirty="0">
                <a:solidFill>
                  <a:schemeClr val="tx1"/>
                </a:solidFill>
                <a:latin typeface="Times New Roman" pitchFamily="18" charset="0"/>
                <a:cs typeface="Times New Roman" pitchFamily="18" charset="0"/>
              </a:rPr>
              <a:t>(до момента проведения)</a:t>
            </a:r>
            <a:endParaRPr lang="ru-RU" dirty="0">
              <a:solidFill>
                <a:schemeClr val="tx1"/>
              </a:solidFill>
              <a:latin typeface="Times New Roman" pitchFamily="18" charset="0"/>
              <a:cs typeface="Times New Roman" pitchFamily="18" charset="0"/>
            </a:endParaRPr>
          </a:p>
        </p:txBody>
      </p:sp>
      <p:cxnSp>
        <p:nvCxnSpPr>
          <p:cNvPr id="11" name="Прямая соединительная линия 10"/>
          <p:cNvCxnSpPr/>
          <p:nvPr/>
        </p:nvCxnSpPr>
        <p:spPr>
          <a:xfrm>
            <a:off x="76200" y="5373216"/>
            <a:ext cx="8964488" cy="0"/>
          </a:xfrm>
          <a:prstGeom prst="line">
            <a:avLst/>
          </a:prstGeom>
        </p:spPr>
        <p:style>
          <a:lnRef idx="1">
            <a:schemeClr val="dk1"/>
          </a:lnRef>
          <a:fillRef idx="0">
            <a:schemeClr val="dk1"/>
          </a:fillRef>
          <a:effectRef idx="0">
            <a:schemeClr val="dk1"/>
          </a:effectRef>
          <a:fontRef idx="minor">
            <a:schemeClr val="tx1"/>
          </a:fontRef>
        </p:style>
      </p:cxnSp>
      <p:sp>
        <p:nvSpPr>
          <p:cNvPr id="15" name="Содержимое 2"/>
          <p:cNvSpPr txBox="1">
            <a:spLocks/>
          </p:cNvSpPr>
          <p:nvPr/>
        </p:nvSpPr>
        <p:spPr>
          <a:xfrm>
            <a:off x="179512" y="5373216"/>
            <a:ext cx="8712968" cy="792088"/>
          </a:xfrm>
          <a:prstGeom prst="rect">
            <a:avLst/>
          </a:prstGeom>
        </p:spPr>
        <p:txBody>
          <a:bodyPr vert="horz" lIns="91440" tIns="45720" rIns="91440" bIns="45720" rtlCol="0">
            <a:noAutofit/>
          </a:bodyPr>
          <a:lstStyle/>
          <a:p>
            <a:pPr marL="0" lvl="2" indent="266700" algn="just"/>
            <a:r>
              <a:rPr lang="ru-RU" sz="1200" dirty="0">
                <a:latin typeface="Times New Roman" pitchFamily="18" charset="0"/>
                <a:cs typeface="Times New Roman" pitchFamily="18" charset="0"/>
              </a:rPr>
              <a:t>* Темы сочинения могут быть распечатаны на каждого участника или размещены на доске (информационном стенде) – в данном случае член комиссии подготавливает на доске (информационном стенде) темы сочинения. Текст для изложения распечатывается только для глухих, слабослышащих участников итогового изложения, а также участников с тяжелыми нарушениями речи, с расстройствами аутистического спектра.</a:t>
            </a:r>
          </a:p>
        </p:txBody>
      </p:sp>
      <p:sp>
        <p:nvSpPr>
          <p:cNvPr id="16" name="Прямоугольник 15"/>
          <p:cNvSpPr/>
          <p:nvPr/>
        </p:nvSpPr>
        <p:spPr>
          <a:xfrm>
            <a:off x="323528" y="3645024"/>
            <a:ext cx="849694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66700" algn="just"/>
            <a:r>
              <a:rPr lang="ru-RU" sz="1400" dirty="0">
                <a:solidFill>
                  <a:prstClr val="black"/>
                </a:solidFill>
                <a:latin typeface="Times New Roman" pitchFamily="18" charset="0"/>
                <a:cs typeface="Times New Roman" pitchFamily="18" charset="0"/>
              </a:rPr>
              <a:t>Во время проведения итогового сочинения (изложения) на рабочем столе участника, помимо регистрационного бланка, бланков записи, черновиков находятся: ручка  (гелиевая или капиллярная с чернилами черного цвета); документ, удостоверяющий личность; орфографический словарь (для участников изложения – орфографический и толковый словари); </a:t>
            </a:r>
            <a:r>
              <a:rPr lang="ru-RU" sz="1400" b="1" u="sng" dirty="0">
                <a:solidFill>
                  <a:prstClr val="black"/>
                </a:solidFill>
                <a:latin typeface="Times New Roman" pitchFamily="18" charset="0"/>
                <a:cs typeface="Times New Roman" pitchFamily="18" charset="0"/>
              </a:rPr>
              <a:t>инструкции для участников итогового сочинения (изложения)</a:t>
            </a:r>
            <a:r>
              <a:rPr lang="ru-RU" sz="1400" dirty="0">
                <a:solidFill>
                  <a:prstClr val="black"/>
                </a:solidFill>
                <a:latin typeface="Times New Roman" pitchFamily="18" charset="0"/>
                <a:cs typeface="Times New Roman" pitchFamily="18" charset="0"/>
              </a:rPr>
              <a:t>; для глухих, слабослышащих участников, а также участников с тяжелыми нарушениями речи - текст для чтения изложения (текст выдается на 40 минут); при необходимости – лекарства и питание.</a:t>
            </a:r>
            <a:endParaRPr lang="ru-RU"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Подготовка к проведению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8" name="Содержимое 2"/>
          <p:cNvSpPr txBox="1">
            <a:spLocks/>
          </p:cNvSpPr>
          <p:nvPr/>
        </p:nvSpPr>
        <p:spPr>
          <a:xfrm>
            <a:off x="179512" y="1340768"/>
            <a:ext cx="8749480" cy="4968552"/>
          </a:xfrm>
          <a:prstGeom prst="rect">
            <a:avLst/>
          </a:prstGeom>
        </p:spPr>
        <p:txBody>
          <a:bodyPr vert="horz" lIns="91440" tIns="45720" rIns="91440" bIns="45720" rtlCol="0">
            <a:noAutofit/>
          </a:bodyPr>
          <a:lstStyle/>
          <a:p>
            <a:pPr marL="0" lvl="2" indent="266700" algn="ctr"/>
            <a:r>
              <a:rPr lang="ru-RU" dirty="0">
                <a:latin typeface="Times New Roman" pitchFamily="18" charset="0"/>
                <a:cs typeface="Times New Roman" pitchFamily="18" charset="0"/>
              </a:rPr>
              <a:t>Провести </a:t>
            </a:r>
            <a:r>
              <a:rPr lang="ru-RU" b="1" u="sng" dirty="0">
                <a:latin typeface="Times New Roman" pitchFamily="18" charset="0"/>
                <a:cs typeface="Times New Roman" pitchFamily="18" charset="0"/>
              </a:rPr>
              <a:t>инструктаж</a:t>
            </a:r>
            <a:r>
              <a:rPr lang="ru-RU" dirty="0">
                <a:latin typeface="Times New Roman" pitchFamily="18" charset="0"/>
                <a:cs typeface="Times New Roman" pitchFamily="18" charset="0"/>
              </a:rPr>
              <a:t> участников итогового сочинения (изложения), который </a:t>
            </a:r>
            <a:r>
              <a:rPr lang="ru-RU" b="1" u="sng" dirty="0">
                <a:latin typeface="Times New Roman" pitchFamily="18" charset="0"/>
                <a:cs typeface="Times New Roman" pitchFamily="18" charset="0"/>
              </a:rPr>
              <a:t>состоит из двух частей</a:t>
            </a:r>
            <a:r>
              <a:rPr lang="ru-RU" dirty="0">
                <a:latin typeface="Times New Roman" pitchFamily="18" charset="0"/>
                <a:cs typeface="Times New Roman" pitchFamily="18" charset="0"/>
              </a:rPr>
              <a:t>.</a:t>
            </a:r>
          </a:p>
          <a:p>
            <a:pPr marL="0" lvl="2" indent="266700" algn="just"/>
            <a:endParaRPr lang="ru-RU" sz="1600" dirty="0">
              <a:latin typeface="Times New Roman" pitchFamily="18" charset="0"/>
              <a:cs typeface="Times New Roman" pitchFamily="18" charset="0"/>
            </a:endParaRPr>
          </a:p>
          <a:p>
            <a:pPr marL="0" lvl="2" indent="266700" algn="just">
              <a:lnSpc>
                <a:spcPct val="150000"/>
              </a:lnSpc>
            </a:pPr>
            <a:r>
              <a:rPr lang="ru-RU" sz="1600" b="1" u="sng" dirty="0">
                <a:latin typeface="Times New Roman" pitchFamily="18" charset="0"/>
                <a:cs typeface="Times New Roman" pitchFamily="18" charset="0"/>
              </a:rPr>
              <a:t>Первая часть инструктажа проводится до 10.00 по местному времени </a:t>
            </a:r>
            <a:r>
              <a:rPr lang="ru-RU" sz="1600" dirty="0">
                <a:latin typeface="Times New Roman" pitchFamily="18" charset="0"/>
                <a:cs typeface="Times New Roman" pitchFamily="18" charset="0"/>
              </a:rPr>
              <a:t>и включает в себя информирование участников:</a:t>
            </a:r>
          </a:p>
          <a:p>
            <a:pPr marL="628650" lvl="2" indent="266700" algn="just">
              <a:buFont typeface="Wingdings" pitchFamily="2" charset="2"/>
              <a:buChar char="Ø"/>
            </a:pPr>
            <a:r>
              <a:rPr lang="ru-RU" sz="1600" dirty="0">
                <a:latin typeface="Times New Roman" pitchFamily="18" charset="0"/>
                <a:cs typeface="Times New Roman" pitchFamily="18" charset="0"/>
              </a:rPr>
              <a:t>о порядке проведения итогового сочинения (изложения);</a:t>
            </a:r>
          </a:p>
          <a:p>
            <a:pPr marL="628650" lvl="2" indent="266700" algn="just">
              <a:buFont typeface="Wingdings" pitchFamily="2" charset="2"/>
              <a:buChar char="Ø"/>
            </a:pPr>
            <a:r>
              <a:rPr lang="ru-RU" sz="1600" dirty="0">
                <a:latin typeface="Times New Roman" pitchFamily="18" charset="0"/>
                <a:cs typeface="Times New Roman" pitchFamily="18" charset="0"/>
              </a:rPr>
              <a:t>о продолжительности написания  итогового сочинения (изложения);</a:t>
            </a:r>
          </a:p>
          <a:p>
            <a:pPr marL="628650" lvl="2" indent="266700" algn="just">
              <a:buFont typeface="Wingdings" pitchFamily="2" charset="2"/>
              <a:buChar char="Ø"/>
            </a:pPr>
            <a:r>
              <a:rPr lang="ru-RU" sz="1600" dirty="0">
                <a:latin typeface="Times New Roman" pitchFamily="18" charset="0"/>
                <a:cs typeface="Times New Roman" pitchFamily="18" charset="0"/>
              </a:rPr>
              <a:t>о времени и месте ознакомления с результатами итогового сочинения (изложения);</a:t>
            </a:r>
          </a:p>
          <a:p>
            <a:pPr marL="628650" lvl="2" indent="266700" algn="just">
              <a:buFont typeface="Wingdings" pitchFamily="2" charset="2"/>
              <a:buChar char="Ø"/>
            </a:pPr>
            <a:r>
              <a:rPr lang="ru-RU" sz="1600" dirty="0">
                <a:latin typeface="Times New Roman" pitchFamily="18" charset="0"/>
                <a:cs typeface="Times New Roman" pitchFamily="18" charset="0"/>
              </a:rPr>
              <a:t>о том, что записи на черновиках не обрабатываются и не проверяются; </a:t>
            </a:r>
          </a:p>
          <a:p>
            <a:pPr marL="0" lvl="2" indent="266700" algn="just">
              <a:lnSpc>
                <a:spcPct val="150000"/>
              </a:lnSpc>
            </a:pPr>
            <a:endParaRPr lang="ru-RU" sz="1600" dirty="0">
              <a:latin typeface="Times New Roman" pitchFamily="18" charset="0"/>
              <a:cs typeface="Times New Roman" pitchFamily="18" charset="0"/>
            </a:endParaRPr>
          </a:p>
          <a:p>
            <a:pPr marL="0" lvl="2" indent="266700" algn="just">
              <a:lnSpc>
                <a:spcPct val="150000"/>
              </a:lnSpc>
            </a:pPr>
            <a:r>
              <a:rPr lang="ru-RU" sz="1600" dirty="0">
                <a:latin typeface="Times New Roman" pitchFamily="18" charset="0"/>
                <a:cs typeface="Times New Roman" pitchFamily="18" charset="0"/>
              </a:rPr>
              <a:t>Выдать участникам итогового сочинения (изложения) бланки регистрации, бланк записи, дополнительные бланки записи (выдаются по запросу участника) для написания итогового сочинения (изложения), черновики, орфографические словари (орфографические и толковые словари для участников итогового изложения), </a:t>
            </a:r>
            <a:r>
              <a:rPr lang="ru-RU" sz="1600" b="1" u="sng" dirty="0">
                <a:latin typeface="Times New Roman" pitchFamily="18" charset="0"/>
                <a:cs typeface="Times New Roman" pitchFamily="18" charset="0"/>
              </a:rPr>
              <a:t>инструкции для участников итогового сочинения (изложения)</a:t>
            </a:r>
          </a:p>
        </p:txBody>
      </p:sp>
      <p:sp>
        <p:nvSpPr>
          <p:cNvPr id="9" name="7-конечная звезда 8"/>
          <p:cNvSpPr/>
          <p:nvPr/>
        </p:nvSpPr>
        <p:spPr>
          <a:xfrm>
            <a:off x="179512" y="1268760"/>
            <a:ext cx="576064" cy="504056"/>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3</a:t>
            </a:r>
          </a:p>
        </p:txBody>
      </p:sp>
      <p:sp>
        <p:nvSpPr>
          <p:cNvPr id="14" name="Скругленный прямоугольник 13"/>
          <p:cNvSpPr/>
          <p:nvPr/>
        </p:nvSpPr>
        <p:spPr>
          <a:xfrm>
            <a:off x="1583668" y="692696"/>
            <a:ext cx="597666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В день проведения итогового сочинения (изложения)</a:t>
            </a:r>
          </a:p>
          <a:p>
            <a:pPr algn="ctr"/>
            <a:r>
              <a:rPr lang="ru-RU" b="1" dirty="0">
                <a:solidFill>
                  <a:schemeClr val="tx1"/>
                </a:solidFill>
                <a:latin typeface="Times New Roman" pitchFamily="18" charset="0"/>
                <a:cs typeface="Times New Roman" pitchFamily="18" charset="0"/>
              </a:rPr>
              <a:t>(до момента проведения)</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проведение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908720"/>
            <a:ext cx="8784976" cy="4824536"/>
          </a:xfrm>
        </p:spPr>
        <p:txBody>
          <a:bodyPr vert="horz" lIns="91440" tIns="45720" rIns="91440" bIns="45720" rtlCol="0">
            <a:noAutofit/>
          </a:bodyPr>
          <a:lstStyle/>
          <a:p>
            <a:pPr>
              <a:lnSpc>
                <a:spcPct val="170000"/>
              </a:lnSpc>
              <a:buFont typeface="Wingdings" pitchFamily="2" charset="2"/>
              <a:buChar char="Ø"/>
              <a:tabLst>
                <a:tab pos="714375" algn="l"/>
              </a:tabLst>
            </a:pPr>
            <a:r>
              <a:rPr lang="ru-RU" sz="1600" dirty="0"/>
              <a:t>обеспечивает контроль проведения итогового сочинения (изложения) в ОО;</a:t>
            </a:r>
          </a:p>
          <a:p>
            <a:pPr>
              <a:lnSpc>
                <a:spcPct val="170000"/>
              </a:lnSpc>
              <a:buFont typeface="Wingdings" pitchFamily="2" charset="2"/>
              <a:buChar char="Ø"/>
            </a:pPr>
            <a:r>
              <a:rPr lang="ru-RU" sz="1600" dirty="0"/>
              <a:t>рассматривает информацию, полученную от членов комиссии, дежурных и иных лиц о нарушениях, выявленных при проведении итогового сочинения (изложения), принимает меры по противодействию нарушениям установленного порядка проведения итогового сочинения (изложения), в том числе организует проведение проверок по фактам нарушения установленного порядка проведения итогового сочинения (изложения), принимает решение об удалении участников итогового сочинения (изложения), нарушивших установленный порядок проведения итогового сочинения (изложения);</a:t>
            </a:r>
          </a:p>
          <a:p>
            <a:pPr>
              <a:lnSpc>
                <a:spcPct val="170000"/>
              </a:lnSpc>
              <a:buFont typeface="Wingdings" pitchFamily="2" charset="2"/>
              <a:buChar char="Ø"/>
            </a:pPr>
            <a:r>
              <a:rPr lang="ru-RU" sz="1600" dirty="0"/>
              <a:t>в случае угрозы возникновения чрезвычайной ситуации принимает решение о переносе проведения итогового сочинения (изложения) в другое место проведения или на другой день, предусмотренный расписанием проведения итогового сочинения (изложения).</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проведение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8" name="Содержимое 2"/>
          <p:cNvSpPr txBox="1">
            <a:spLocks/>
          </p:cNvSpPr>
          <p:nvPr/>
        </p:nvSpPr>
        <p:spPr>
          <a:xfrm>
            <a:off x="395536" y="692696"/>
            <a:ext cx="6336704" cy="720080"/>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dirty="0">
                <a:latin typeface="Times New Roman" pitchFamily="18" charset="0"/>
                <a:cs typeface="Times New Roman" pitchFamily="18" charset="0"/>
              </a:rPr>
              <a:t>Проводят </a:t>
            </a:r>
            <a:r>
              <a:rPr lang="ru-RU" b="1" u="sng" dirty="0">
                <a:latin typeface="Times New Roman" pitchFamily="18" charset="0"/>
                <a:cs typeface="Times New Roman" pitchFamily="18" charset="0"/>
              </a:rPr>
              <a:t>вторую часть инструктажа</a:t>
            </a:r>
            <a:r>
              <a:rPr lang="ru-RU" dirty="0">
                <a:latin typeface="Times New Roman" pitchFamily="18" charset="0"/>
                <a:cs typeface="Times New Roman" pitchFamily="18" charset="0"/>
              </a:rPr>
              <a:t>, которая начинается </a:t>
            </a:r>
            <a:r>
              <a:rPr lang="ru-RU" b="1" u="sng" dirty="0">
                <a:latin typeface="Times New Roman" pitchFamily="18" charset="0"/>
                <a:cs typeface="Times New Roman" pitchFamily="18" charset="0"/>
              </a:rPr>
              <a:t>не ранее 10.00 </a:t>
            </a:r>
            <a:r>
              <a:rPr lang="ru-RU" dirty="0">
                <a:latin typeface="Times New Roman" pitchFamily="18" charset="0"/>
                <a:cs typeface="Times New Roman" pitchFamily="18" charset="0"/>
              </a:rPr>
              <a:t>по местному времени</a:t>
            </a:r>
            <a:endParaRPr lang="ru-RU" sz="1600" b="1" u="sng" dirty="0">
              <a:latin typeface="Times New Roman" pitchFamily="18" charset="0"/>
              <a:cs typeface="Times New Roman" pitchFamily="18" charset="0"/>
            </a:endParaRPr>
          </a:p>
        </p:txBody>
      </p:sp>
      <p:sp>
        <p:nvSpPr>
          <p:cNvPr id="6" name="Содержимое 2"/>
          <p:cNvSpPr txBox="1">
            <a:spLocks/>
          </p:cNvSpPr>
          <p:nvPr/>
        </p:nvSpPr>
        <p:spPr>
          <a:xfrm>
            <a:off x="2699792" y="1485095"/>
            <a:ext cx="6336704" cy="647761"/>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dirty="0">
                <a:latin typeface="Times New Roman" pitchFamily="18" charset="0"/>
                <a:cs typeface="Times New Roman" pitchFamily="18" charset="0"/>
              </a:rPr>
              <a:t>Ознакомить участников итогового сочинения (изложения) с темами итогового сочинения (текстами изложения)</a:t>
            </a:r>
            <a:endParaRPr lang="ru-RU" sz="1600" b="1" u="sng" dirty="0">
              <a:latin typeface="Times New Roman" pitchFamily="18" charset="0"/>
              <a:cs typeface="Times New Roman" pitchFamily="18" charset="0"/>
            </a:endParaRPr>
          </a:p>
        </p:txBody>
      </p:sp>
      <p:cxnSp>
        <p:nvCxnSpPr>
          <p:cNvPr id="10" name="Shape 9"/>
          <p:cNvCxnSpPr/>
          <p:nvPr/>
        </p:nvCxnSpPr>
        <p:spPr>
          <a:xfrm>
            <a:off x="6732240" y="1052736"/>
            <a:ext cx="504056" cy="396000"/>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Содержимое 2"/>
          <p:cNvSpPr txBox="1">
            <a:spLocks/>
          </p:cNvSpPr>
          <p:nvPr/>
        </p:nvSpPr>
        <p:spPr>
          <a:xfrm>
            <a:off x="395536" y="4328298"/>
            <a:ext cx="6336704" cy="612870"/>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sz="1600" dirty="0">
                <a:latin typeface="Times New Roman" pitchFamily="18" charset="0"/>
                <a:cs typeface="Times New Roman" pitchFamily="18" charset="0"/>
              </a:rPr>
              <a:t>Проверяют правильность заполнения участниками итогового сочинения (изложения)  регистрационных полей бланков</a:t>
            </a:r>
            <a:endParaRPr lang="ru-RU" sz="1400" b="1" u="sng" dirty="0">
              <a:latin typeface="Times New Roman" pitchFamily="18" charset="0"/>
              <a:cs typeface="Times New Roman" pitchFamily="18" charset="0"/>
            </a:endParaRPr>
          </a:p>
        </p:txBody>
      </p:sp>
      <p:sp>
        <p:nvSpPr>
          <p:cNvPr id="15" name="Содержимое 2"/>
          <p:cNvSpPr txBox="1">
            <a:spLocks/>
          </p:cNvSpPr>
          <p:nvPr/>
        </p:nvSpPr>
        <p:spPr>
          <a:xfrm>
            <a:off x="2699792" y="5013176"/>
            <a:ext cx="6336704" cy="809846"/>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sz="1400" dirty="0">
                <a:latin typeface="Times New Roman" pitchFamily="18" charset="0"/>
                <a:cs typeface="Times New Roman" pitchFamily="18" charset="0"/>
              </a:rPr>
              <a:t>Объявляют начало, продолжительность* и время окончания выполнения  итогового сочинения (изложения) и фиксируют их на доске (информационном стенде)</a:t>
            </a:r>
          </a:p>
        </p:txBody>
      </p:sp>
      <p:cxnSp>
        <p:nvCxnSpPr>
          <p:cNvPr id="17" name="Shape 16"/>
          <p:cNvCxnSpPr/>
          <p:nvPr/>
        </p:nvCxnSpPr>
        <p:spPr>
          <a:xfrm>
            <a:off x="6444208" y="2708920"/>
            <a:ext cx="504056" cy="612068"/>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7-конечная звезда 17"/>
          <p:cNvSpPr/>
          <p:nvPr/>
        </p:nvSpPr>
        <p:spPr>
          <a:xfrm>
            <a:off x="35496" y="620688"/>
            <a:ext cx="360040" cy="28803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latin typeface="Times New Roman" pitchFamily="18" charset="0"/>
                <a:cs typeface="Times New Roman" pitchFamily="18" charset="0"/>
              </a:rPr>
              <a:t>1</a:t>
            </a:r>
          </a:p>
        </p:txBody>
      </p:sp>
      <p:sp>
        <p:nvSpPr>
          <p:cNvPr id="19" name="7-конечная звезда 18"/>
          <p:cNvSpPr/>
          <p:nvPr/>
        </p:nvSpPr>
        <p:spPr>
          <a:xfrm>
            <a:off x="2299689" y="1412776"/>
            <a:ext cx="360040" cy="28803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latin typeface="Times New Roman" pitchFamily="18" charset="0"/>
                <a:cs typeface="Times New Roman" pitchFamily="18" charset="0"/>
              </a:rPr>
              <a:t>2</a:t>
            </a:r>
          </a:p>
        </p:txBody>
      </p:sp>
      <p:sp>
        <p:nvSpPr>
          <p:cNvPr id="20" name="7-конечная звезда 19"/>
          <p:cNvSpPr/>
          <p:nvPr/>
        </p:nvSpPr>
        <p:spPr>
          <a:xfrm>
            <a:off x="35616" y="2204864"/>
            <a:ext cx="360040" cy="28803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latin typeface="Times New Roman" pitchFamily="18" charset="0"/>
                <a:cs typeface="Times New Roman" pitchFamily="18" charset="0"/>
              </a:rPr>
              <a:t>3</a:t>
            </a:r>
          </a:p>
        </p:txBody>
      </p:sp>
      <p:sp>
        <p:nvSpPr>
          <p:cNvPr id="21" name="7-конечная звезда 20"/>
          <p:cNvSpPr/>
          <p:nvPr/>
        </p:nvSpPr>
        <p:spPr>
          <a:xfrm>
            <a:off x="2299689" y="3429000"/>
            <a:ext cx="360040" cy="28803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latin typeface="Times New Roman" pitchFamily="18" charset="0"/>
                <a:cs typeface="Times New Roman" pitchFamily="18" charset="0"/>
              </a:rPr>
              <a:t>4</a:t>
            </a:r>
          </a:p>
        </p:txBody>
      </p:sp>
      <p:cxnSp>
        <p:nvCxnSpPr>
          <p:cNvPr id="25" name="Прямая соединительная линия 24"/>
          <p:cNvCxnSpPr/>
          <p:nvPr/>
        </p:nvCxnSpPr>
        <p:spPr>
          <a:xfrm>
            <a:off x="251520" y="5852558"/>
            <a:ext cx="8784976" cy="0"/>
          </a:xfrm>
          <a:prstGeom prst="line">
            <a:avLst/>
          </a:prstGeom>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143508" y="5780550"/>
            <a:ext cx="8856984" cy="600164"/>
          </a:xfrm>
          <a:prstGeom prst="rect">
            <a:avLst/>
          </a:prstGeom>
          <a:noFill/>
        </p:spPr>
        <p:txBody>
          <a:bodyPr wrap="square" rtlCol="0">
            <a:spAutoFit/>
          </a:bodyPr>
          <a:lstStyle/>
          <a:p>
            <a:pPr indent="85725" algn="just"/>
            <a:r>
              <a:rPr lang="ru-RU" sz="1100" dirty="0">
                <a:latin typeface="Times New Roman"/>
                <a:ea typeface="Times New Roman"/>
              </a:rPr>
              <a:t>* </a:t>
            </a:r>
            <a:r>
              <a:rPr lang="ru-RU" sz="1050" dirty="0">
                <a:latin typeface="Times New Roman"/>
                <a:ea typeface="Times New Roman"/>
              </a:rPr>
              <a:t>Продолжительность выполнения  итогового сочинения (изложения) составляет  </a:t>
            </a:r>
            <a:r>
              <a:rPr lang="ru-RU" sz="1050" b="1" u="sng" dirty="0">
                <a:latin typeface="Times New Roman"/>
                <a:ea typeface="Times New Roman"/>
              </a:rPr>
              <a:t>3 часа 55 минут (235 минут)</a:t>
            </a:r>
            <a:r>
              <a:rPr lang="ru-RU" sz="1050" dirty="0">
                <a:latin typeface="Times New Roman"/>
                <a:ea typeface="Times New Roman"/>
              </a:rPr>
              <a:t>.</a:t>
            </a:r>
          </a:p>
          <a:p>
            <a:pPr indent="180975" algn="just"/>
            <a:r>
              <a:rPr lang="ru-RU" sz="1050" dirty="0">
                <a:latin typeface="Times New Roman"/>
                <a:ea typeface="Times New Roman"/>
              </a:rPr>
              <a:t>Для участников итогового сочинения (изложения) с ограниченными возможностями здоровья, детей-инвалидов и инвалидов продолжительность выполнения итогового сочинения (изложения) увеличивается на 1,5 часа. </a:t>
            </a:r>
            <a:endParaRPr lang="ru-RU" sz="1050" dirty="0"/>
          </a:p>
        </p:txBody>
      </p:sp>
      <p:sp>
        <p:nvSpPr>
          <p:cNvPr id="16" name="Содержимое 2"/>
          <p:cNvSpPr txBox="1">
            <a:spLocks/>
          </p:cNvSpPr>
          <p:nvPr/>
        </p:nvSpPr>
        <p:spPr>
          <a:xfrm>
            <a:off x="395536" y="2204864"/>
            <a:ext cx="6083507" cy="1119298"/>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sz="1600" dirty="0">
                <a:latin typeface="Times New Roman" pitchFamily="18" charset="0"/>
                <a:cs typeface="Times New Roman" pitchFamily="18" charset="0"/>
              </a:rPr>
              <a:t>Дают указание участникам итогового сочинения (изложения) приступить к заполнению регистрационных полей бланков итогового сочинения (изложения), указать номер темы итогового сочинения (текста изложения)</a:t>
            </a:r>
            <a:endParaRPr lang="ru-RU" sz="1400" b="1" u="sng" dirty="0">
              <a:latin typeface="Times New Roman" pitchFamily="18" charset="0"/>
              <a:cs typeface="Times New Roman" pitchFamily="18" charset="0"/>
            </a:endParaRPr>
          </a:p>
        </p:txBody>
      </p:sp>
      <p:cxnSp>
        <p:nvCxnSpPr>
          <p:cNvPr id="36" name="Соединительная линия уступом 35"/>
          <p:cNvCxnSpPr/>
          <p:nvPr/>
        </p:nvCxnSpPr>
        <p:spPr>
          <a:xfrm rot="10800000" flipV="1">
            <a:off x="1691680" y="1772816"/>
            <a:ext cx="1008112" cy="395888"/>
          </a:xfrm>
          <a:prstGeom prst="bentConnector3">
            <a:avLst>
              <a:gd name="adj1" fmla="val 99846"/>
            </a:avLst>
          </a:prstGeom>
          <a:ln>
            <a:tailEnd type="arrow"/>
          </a:ln>
        </p:spPr>
        <p:style>
          <a:lnRef idx="2">
            <a:schemeClr val="accent2"/>
          </a:lnRef>
          <a:fillRef idx="0">
            <a:schemeClr val="accent2"/>
          </a:fillRef>
          <a:effectRef idx="1">
            <a:schemeClr val="accent2"/>
          </a:effectRef>
          <a:fontRef idx="minor">
            <a:schemeClr val="tx1"/>
          </a:fontRef>
        </p:style>
      </p:cxnSp>
      <p:sp>
        <p:nvSpPr>
          <p:cNvPr id="43" name="Содержимое 2"/>
          <p:cNvSpPr txBox="1">
            <a:spLocks/>
          </p:cNvSpPr>
          <p:nvPr/>
        </p:nvSpPr>
        <p:spPr>
          <a:xfrm>
            <a:off x="2705399" y="3435092"/>
            <a:ext cx="6336704" cy="785996"/>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sz="1400" b="1" u="sng" dirty="0">
                <a:latin typeface="Times New Roman" pitchFamily="18" charset="0"/>
                <a:cs typeface="Times New Roman" pitchFamily="18" charset="0"/>
              </a:rPr>
              <a:t>В бланке записи участники итогового сочинения (изложения) переписывают название, выбранной ими темы сочинения (текста изложения)</a:t>
            </a:r>
            <a:endParaRPr lang="ru-RU" sz="1200" b="1" u="sng" dirty="0">
              <a:latin typeface="Times New Roman" pitchFamily="18" charset="0"/>
              <a:cs typeface="Times New Roman" pitchFamily="18" charset="0"/>
            </a:endParaRPr>
          </a:p>
        </p:txBody>
      </p:sp>
      <p:sp>
        <p:nvSpPr>
          <p:cNvPr id="44" name="7-конечная звезда 43"/>
          <p:cNvSpPr/>
          <p:nvPr/>
        </p:nvSpPr>
        <p:spPr>
          <a:xfrm>
            <a:off x="35496" y="4293096"/>
            <a:ext cx="360040" cy="28803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latin typeface="Times New Roman" pitchFamily="18" charset="0"/>
                <a:cs typeface="Times New Roman" pitchFamily="18" charset="0"/>
              </a:rPr>
              <a:t>5</a:t>
            </a:r>
          </a:p>
        </p:txBody>
      </p:sp>
      <p:cxnSp>
        <p:nvCxnSpPr>
          <p:cNvPr id="45" name="Соединительная линия уступом 44"/>
          <p:cNvCxnSpPr/>
          <p:nvPr/>
        </p:nvCxnSpPr>
        <p:spPr>
          <a:xfrm rot="10800000" flipV="1">
            <a:off x="1652115" y="3897208"/>
            <a:ext cx="1008112" cy="395888"/>
          </a:xfrm>
          <a:prstGeom prst="bentConnector3">
            <a:avLst>
              <a:gd name="adj1" fmla="val 99846"/>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6" name="Shape 16"/>
          <p:cNvCxnSpPr/>
          <p:nvPr/>
        </p:nvCxnSpPr>
        <p:spPr>
          <a:xfrm>
            <a:off x="6732240" y="4617176"/>
            <a:ext cx="648072" cy="396000"/>
          </a:xfrm>
          <a:prstGeom prst="bentConnector3">
            <a:avLst>
              <a:gd name="adj1" fmla="val 99574"/>
            </a:avLst>
          </a:prstGeom>
          <a:ln>
            <a:tailEnd type="arrow"/>
          </a:ln>
        </p:spPr>
        <p:style>
          <a:lnRef idx="2">
            <a:schemeClr val="accent2"/>
          </a:lnRef>
          <a:fillRef idx="0">
            <a:schemeClr val="accent2"/>
          </a:fillRef>
          <a:effectRef idx="1">
            <a:schemeClr val="accent2"/>
          </a:effectRef>
          <a:fontRef idx="minor">
            <a:schemeClr val="tx1"/>
          </a:fontRef>
        </p:style>
      </p:cxnSp>
      <p:sp>
        <p:nvSpPr>
          <p:cNvPr id="52" name="7-конечная звезда 51"/>
          <p:cNvSpPr/>
          <p:nvPr/>
        </p:nvSpPr>
        <p:spPr>
          <a:xfrm>
            <a:off x="2267744" y="5013176"/>
            <a:ext cx="360040" cy="28803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a:solidFill>
                  <a:schemeClr val="tx1"/>
                </a:solidFill>
                <a:latin typeface="Times New Roman" pitchFamily="18" charset="0"/>
                <a:cs typeface="Times New Roman" pitchFamily="18" charset="0"/>
              </a:rPr>
              <a:t>6</a:t>
            </a:r>
          </a:p>
        </p:txBody>
      </p:sp>
    </p:spTree>
    <p:extLst>
      <p:ext uri="{BB962C8B-B14F-4D97-AF65-F5344CB8AC3E}">
        <p14:creationId xmlns:p14="http://schemas.microsoft.com/office/powerpoint/2010/main" val="2531776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0"/>
            <a:ext cx="9144000" cy="548680"/>
          </a:xfrm>
        </p:spPr>
        <p:txBody>
          <a:bodyPr>
            <a:noAutofit/>
          </a:bodyPr>
          <a:lstStyle/>
          <a:p>
            <a:pPr>
              <a:lnSpc>
                <a:spcPct val="150000"/>
              </a:lnSpc>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Изменения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8" name="TextBox 7"/>
          <p:cNvSpPr txBox="1"/>
          <p:nvPr/>
        </p:nvSpPr>
        <p:spPr>
          <a:xfrm>
            <a:off x="107504" y="695598"/>
            <a:ext cx="9001000"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ru-RU" sz="1600" b="1" dirty="0">
                <a:latin typeface="Times New Roman" pitchFamily="18" charset="0"/>
                <a:cs typeface="Times New Roman" pitchFamily="18" charset="0"/>
              </a:rPr>
              <a:t>Инструкция для участника итогового сочинения (изложения), зачитываемая членом комиссии образовательной организации по проведению итогового сочинения (изложения) в учебном кабинете перед началом проведения итогового сочинения (изложения)</a:t>
            </a:r>
            <a:endParaRPr lang="ru-RU" sz="1600" dirty="0">
              <a:latin typeface="Times New Roman" pitchFamily="18" charset="0"/>
              <a:cs typeface="Times New Roman" pitchFamily="18" charset="0"/>
            </a:endParaRPr>
          </a:p>
        </p:txBody>
      </p:sp>
      <p:sp>
        <p:nvSpPr>
          <p:cNvPr id="10" name="TextBox 9"/>
          <p:cNvSpPr txBox="1"/>
          <p:nvPr/>
        </p:nvSpPr>
        <p:spPr>
          <a:xfrm>
            <a:off x="251520" y="1921286"/>
            <a:ext cx="288032" cy="400110"/>
          </a:xfrm>
          <a:prstGeom prst="rect">
            <a:avLst/>
          </a:prstGeom>
          <a:noFill/>
        </p:spPr>
        <p:txBody>
          <a:bodyPr wrap="square" rtlCol="0">
            <a:spAutoFit/>
          </a:bodyPr>
          <a:lstStyle/>
          <a:p>
            <a:r>
              <a:rPr lang="ru-RU" sz="2000" b="1" dirty="0">
                <a:latin typeface="Times New Roman" pitchFamily="18" charset="0"/>
                <a:cs typeface="Times New Roman" pitchFamily="18" charset="0"/>
              </a:rPr>
              <a:t>1</a:t>
            </a:r>
          </a:p>
        </p:txBody>
      </p:sp>
      <p:sp>
        <p:nvSpPr>
          <p:cNvPr id="12" name="TextBox 11"/>
          <p:cNvSpPr txBox="1"/>
          <p:nvPr/>
        </p:nvSpPr>
        <p:spPr>
          <a:xfrm>
            <a:off x="251520" y="4469050"/>
            <a:ext cx="288032" cy="400110"/>
          </a:xfrm>
          <a:prstGeom prst="rect">
            <a:avLst/>
          </a:prstGeom>
          <a:noFill/>
        </p:spPr>
        <p:txBody>
          <a:bodyPr wrap="square" rtlCol="0">
            <a:spAutoFit/>
          </a:bodyPr>
          <a:lstStyle/>
          <a:p>
            <a:r>
              <a:rPr lang="ru-RU" sz="2000" b="1" dirty="0">
                <a:latin typeface="Times New Roman" pitchFamily="18" charset="0"/>
                <a:cs typeface="Times New Roman" pitchFamily="18" charset="0"/>
              </a:rPr>
              <a:t>2</a:t>
            </a:r>
          </a:p>
        </p:txBody>
      </p:sp>
      <p:cxnSp>
        <p:nvCxnSpPr>
          <p:cNvPr id="17" name="Прямая соединительная линия 16"/>
          <p:cNvCxnSpPr/>
          <p:nvPr/>
        </p:nvCxnSpPr>
        <p:spPr>
          <a:xfrm>
            <a:off x="467544" y="4077072"/>
            <a:ext cx="8208912" cy="0"/>
          </a:xfrm>
          <a:prstGeom prst="line">
            <a:avLst/>
          </a:prstGeom>
        </p:spPr>
        <p:style>
          <a:lnRef idx="2">
            <a:schemeClr val="dk1"/>
          </a:lnRef>
          <a:fillRef idx="0">
            <a:schemeClr val="dk1"/>
          </a:fillRef>
          <a:effectRef idx="1">
            <a:schemeClr val="dk1"/>
          </a:effectRef>
          <a:fontRef idx="minor">
            <a:schemeClr val="tx1"/>
          </a:fontRef>
        </p:style>
      </p:cxn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007" y="1556792"/>
            <a:ext cx="5691987" cy="224001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759" y="4221088"/>
            <a:ext cx="6506483" cy="1848108"/>
          </a:xfrm>
          <a:prstGeom prst="rect">
            <a:avLst/>
          </a:prstGeom>
        </p:spPr>
      </p:pic>
    </p:spTree>
    <p:extLst>
      <p:ext uri="{BB962C8B-B14F-4D97-AF65-F5344CB8AC3E}">
        <p14:creationId xmlns:p14="http://schemas.microsoft.com/office/powerpoint/2010/main" val="2008410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0" y="0"/>
            <a:ext cx="9144000" cy="548680"/>
          </a:xfrm>
        </p:spPr>
        <p:txBody>
          <a:bodyPr>
            <a:noAutofit/>
          </a:bodyPr>
          <a:lstStyle/>
          <a:p>
            <a:pPr>
              <a:lnSpc>
                <a:spcPct val="150000"/>
              </a:lnSpc>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Изменения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8" name="TextBox 7"/>
          <p:cNvSpPr txBox="1"/>
          <p:nvPr/>
        </p:nvSpPr>
        <p:spPr>
          <a:xfrm>
            <a:off x="107504" y="695598"/>
            <a:ext cx="9001000"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ru-RU" sz="1600" b="1" dirty="0">
                <a:latin typeface="Times New Roman" pitchFamily="18" charset="0"/>
                <a:cs typeface="Times New Roman" pitchFamily="18" charset="0"/>
              </a:rPr>
              <a:t>Инструкция для участника итогового сочинения (изложения), зачитываемая членом комиссии образовательной организации по проведению итогового сочинения (изложения) в учебном кабинете перед началом проведения итогового сочинения (изложения)</a:t>
            </a:r>
            <a:endParaRPr lang="ru-RU" sz="1600" dirty="0">
              <a:latin typeface="Times New Roman" pitchFamily="18" charset="0"/>
              <a:cs typeface="Times New Roman" pitchFamily="18" charset="0"/>
            </a:endParaRPr>
          </a:p>
        </p:txBody>
      </p:sp>
      <p:sp>
        <p:nvSpPr>
          <p:cNvPr id="10" name="TextBox 9"/>
          <p:cNvSpPr txBox="1"/>
          <p:nvPr/>
        </p:nvSpPr>
        <p:spPr>
          <a:xfrm>
            <a:off x="102965" y="3010032"/>
            <a:ext cx="288032" cy="400110"/>
          </a:xfrm>
          <a:prstGeom prst="rect">
            <a:avLst/>
          </a:prstGeom>
          <a:noFill/>
        </p:spPr>
        <p:txBody>
          <a:bodyPr wrap="square" rtlCol="0">
            <a:spAutoFit/>
          </a:bodyPr>
          <a:lstStyle/>
          <a:p>
            <a:r>
              <a:rPr lang="ru-RU" sz="2000" b="1" dirty="0">
                <a:latin typeface="Times New Roman" pitchFamily="18" charset="0"/>
                <a:cs typeface="Times New Roman" pitchFamily="18" charset="0"/>
              </a:rPr>
              <a:t>1</a:t>
            </a:r>
          </a:p>
        </p:txBody>
      </p:sp>
      <p:sp>
        <p:nvSpPr>
          <p:cNvPr id="12" name="TextBox 11"/>
          <p:cNvSpPr txBox="1"/>
          <p:nvPr/>
        </p:nvSpPr>
        <p:spPr>
          <a:xfrm>
            <a:off x="102965" y="5025601"/>
            <a:ext cx="288032" cy="400110"/>
          </a:xfrm>
          <a:prstGeom prst="rect">
            <a:avLst/>
          </a:prstGeom>
          <a:noFill/>
        </p:spPr>
        <p:txBody>
          <a:bodyPr wrap="square" rtlCol="0">
            <a:spAutoFit/>
          </a:bodyPr>
          <a:lstStyle/>
          <a:p>
            <a:r>
              <a:rPr lang="ru-RU" sz="2000" b="1" dirty="0">
                <a:latin typeface="Times New Roman" pitchFamily="18" charset="0"/>
                <a:cs typeface="Times New Roman" pitchFamily="18" charset="0"/>
              </a:rPr>
              <a:t>2</a:t>
            </a:r>
          </a:p>
        </p:txBody>
      </p:sp>
      <p:cxnSp>
        <p:nvCxnSpPr>
          <p:cNvPr id="17" name="Прямая соединительная линия 16"/>
          <p:cNvCxnSpPr/>
          <p:nvPr/>
        </p:nvCxnSpPr>
        <p:spPr>
          <a:xfrm flipV="1">
            <a:off x="85480" y="4290888"/>
            <a:ext cx="8973040" cy="2208"/>
          </a:xfrm>
          <a:prstGeom prst="line">
            <a:avLst/>
          </a:prstGeom>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503548" y="4381579"/>
            <a:ext cx="8532948" cy="16881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180975" algn="just">
              <a:lnSpc>
                <a:spcPct val="115000"/>
              </a:lnSpc>
              <a:spcAft>
                <a:spcPts val="0"/>
              </a:spcAft>
            </a:pPr>
            <a:r>
              <a:rPr lang="ru-RU" sz="1300" i="1" dirty="0">
                <a:latin typeface="Times New Roman" panose="02020603050405020304" pitchFamily="18" charset="0"/>
                <a:ea typeface="Times New Roman" panose="02020603050405020304" pitchFamily="18" charset="0"/>
                <a:cs typeface="Times New Roman" panose="02020603050405020304" pitchFamily="18" charset="0"/>
              </a:rPr>
              <a:t>В случае если участник итогового сочинения (изложения) по состоянию здоровья или другим объективным причинам не может завершить написание итогового сочинения (изложения), члены комиссии образовательной организации по проведению итогового сочинения (изложения) составляют «Акт о досрочном завершении написания итогового сочинения (изложения) по уважительным причинам» (форма ИС-08), вносят соответствующую отметку в форму ИС-05 «Ведомость проведения итогового сочинения (изложения) в учебном кабинете ОО (месте проведения)». В бланке регистрации указанного участника итогового сочинения (изложения) в поле «Резерв-1» необходимо внести отметку «ИС-08».</a:t>
            </a:r>
            <a:endParaRPr lang="ru-RU"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503548" y="2208275"/>
            <a:ext cx="8532948" cy="20036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180975" algn="just">
              <a:lnSpc>
                <a:spcPct val="115000"/>
              </a:lnSpc>
              <a:spcAft>
                <a:spcPts val="0"/>
              </a:spcAft>
            </a:pPr>
            <a:r>
              <a:rPr lang="ru-RU" sz="1200" i="1" dirty="0">
                <a:latin typeface="Times New Roman" panose="02020603050405020304" pitchFamily="18" charset="0"/>
                <a:ea typeface="Times New Roman" panose="02020603050405020304" pitchFamily="18" charset="0"/>
                <a:cs typeface="Times New Roman" panose="02020603050405020304" pitchFamily="18" charset="0"/>
              </a:rPr>
              <a:t>Члены комиссии образовательной организации по проведению итогового сочинения (изложения) собирают полный комплект каждого участника итогового сочинения (изложения), полученный в РЦОИ: бланк регистрации, 2 бланка записи (как заполненные, так и незаполненные), дополнительные бланки записи (при их наличии) в соответствии с 10-значным кодом работы.</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180975" algn="just">
              <a:lnSpc>
                <a:spcPct val="115000"/>
              </a:lnSpc>
              <a:spcAft>
                <a:spcPts val="0"/>
              </a:spcAft>
            </a:pPr>
            <a:r>
              <a:rPr lang="ru-RU" sz="1200" i="1" dirty="0">
                <a:latin typeface="Times New Roman" panose="02020603050405020304" pitchFamily="18" charset="0"/>
                <a:ea typeface="Times New Roman" panose="02020603050405020304" pitchFamily="18" charset="0"/>
                <a:cs typeface="Times New Roman" panose="02020603050405020304" pitchFamily="18" charset="0"/>
              </a:rPr>
              <a:t>Примечание 1. Необходимо удостовериться, что 10-значный код работы на бланке регистрации каждого участника ПОЛНОСТЬЮ СОВПАДАЕТ с кодом работы на бланках записи (в том числе дополнительных бланках записи).</a:t>
            </a:r>
            <a:endParaRPr lang="ru-RU" sz="1050" dirty="0">
              <a:latin typeface="Calibri" panose="020F0502020204030204" pitchFamily="34" charset="0"/>
              <a:ea typeface="Calibri" panose="020F0502020204030204" pitchFamily="34" charset="0"/>
              <a:cs typeface="Times New Roman" panose="02020603050405020304" pitchFamily="18" charset="0"/>
            </a:endParaRPr>
          </a:p>
          <a:p>
            <a:pPr indent="180975" algn="just">
              <a:lnSpc>
                <a:spcPct val="115000"/>
              </a:lnSpc>
              <a:spcAft>
                <a:spcPts val="0"/>
              </a:spcAft>
            </a:pPr>
            <a:r>
              <a:rPr lang="ru-RU" sz="1200" i="1" dirty="0">
                <a:latin typeface="Times New Roman" panose="02020603050405020304" pitchFamily="18" charset="0"/>
                <a:ea typeface="Times New Roman" panose="02020603050405020304" pitchFamily="18" charset="0"/>
                <a:cs typeface="Times New Roman" panose="02020603050405020304" pitchFamily="18" charset="0"/>
              </a:rPr>
              <a:t>Примечание 2. Необходимо удостовериться, что на оборотной стороне каждого бланка записи (в том числе на оборотной стороне каждого дополнительного бланка записи) присутствуют Ф.И.О. каждого участника итогового сочинения (изложения).</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03548" y="1487348"/>
            <a:ext cx="8136904" cy="6763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450215" algn="just">
              <a:lnSpc>
                <a:spcPct val="115000"/>
              </a:lnSpc>
              <a:spcAft>
                <a:spcPts val="0"/>
              </a:spcAft>
            </a:pPr>
            <a:r>
              <a:rPr lang="ru-RU" sz="1100" b="1" dirty="0">
                <a:latin typeface="Times New Roman" panose="02020603050405020304" pitchFamily="18" charset="0"/>
                <a:ea typeface="Times New Roman" panose="02020603050405020304" pitchFamily="18" charset="0"/>
                <a:cs typeface="Times New Roman" panose="02020603050405020304" pitchFamily="18" charset="0"/>
              </a:rPr>
              <a:t>Итоговое сочинение (изложение) окончено. Положите на край стола свои бланки. </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100" i="1" dirty="0">
                <a:latin typeface="Times New Roman" panose="02020603050405020304" pitchFamily="18" charset="0"/>
                <a:ea typeface="Times New Roman" panose="02020603050405020304" pitchFamily="18" charset="0"/>
                <a:cs typeface="Times New Roman" panose="02020603050405020304" pitchFamily="18" charset="0"/>
              </a:rPr>
              <a:t>Член комиссии образовательной организации по проведению итогового сочинения (изложения) осуществляют сбор бланков участников в организованном порядке.</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638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проведениЕ</a:t>
            </a: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6" name="Содержимое 2"/>
          <p:cNvSpPr txBox="1">
            <a:spLocks/>
          </p:cNvSpPr>
          <p:nvPr/>
        </p:nvSpPr>
        <p:spPr>
          <a:xfrm>
            <a:off x="323528" y="1196752"/>
            <a:ext cx="8496944" cy="2232248"/>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dirty="0">
                <a:latin typeface="Times New Roman" pitchFamily="18" charset="0"/>
                <a:cs typeface="Times New Roman" pitchFamily="18" charset="0"/>
              </a:rPr>
              <a:t>В случае нехватки места в бланке записи для выполнения итогового сочинения (изложения), по запросу участника итогового сочинения (изложения) члены комиссии выдают ему дополнительный бланк записи. При этом </a:t>
            </a:r>
            <a:r>
              <a:rPr lang="ru-RU" b="1" u="sng" dirty="0">
                <a:latin typeface="Times New Roman" pitchFamily="18" charset="0"/>
                <a:cs typeface="Times New Roman" pitchFamily="18" charset="0"/>
              </a:rPr>
              <a:t>номер поля следующего дополнительного бланка записи и номер листа заполняет член комиссии</a:t>
            </a:r>
            <a:r>
              <a:rPr lang="ru-RU" dirty="0">
                <a:latin typeface="Times New Roman" pitchFamily="18" charset="0"/>
                <a:cs typeface="Times New Roman" pitchFamily="18" charset="0"/>
              </a:rPr>
              <a:t>. В поле «Лист №» член комиссии при выдаче дополнительного бланка записи вносит порядковый номер листа работы участника (при этом листом № 1 является основной бланк записи). </a:t>
            </a:r>
          </a:p>
        </p:txBody>
      </p:sp>
      <p:sp>
        <p:nvSpPr>
          <p:cNvPr id="15" name="Содержимое 2"/>
          <p:cNvSpPr txBox="1">
            <a:spLocks/>
          </p:cNvSpPr>
          <p:nvPr/>
        </p:nvSpPr>
        <p:spPr>
          <a:xfrm>
            <a:off x="1403648" y="5301208"/>
            <a:ext cx="6336704" cy="720080"/>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algn="ctr"/>
            <a:r>
              <a:rPr lang="ru-RU" b="1" u="sng" dirty="0">
                <a:latin typeface="Times New Roman" pitchFamily="18" charset="0"/>
                <a:cs typeface="Times New Roman" pitchFamily="18" charset="0"/>
              </a:rPr>
              <a:t>По мере необходимости участникам итогового сочинения (изложения) выдаются дополнительные черновики.</a:t>
            </a:r>
          </a:p>
        </p:txBody>
      </p:sp>
      <p:sp>
        <p:nvSpPr>
          <p:cNvPr id="19" name="7-конечная звезда 18"/>
          <p:cNvSpPr/>
          <p:nvPr/>
        </p:nvSpPr>
        <p:spPr>
          <a:xfrm>
            <a:off x="323528" y="692696"/>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7</a:t>
            </a:r>
          </a:p>
        </p:txBody>
      </p:sp>
      <p:sp>
        <p:nvSpPr>
          <p:cNvPr id="14" name="Содержимое 2"/>
          <p:cNvSpPr txBox="1">
            <a:spLocks/>
          </p:cNvSpPr>
          <p:nvPr/>
        </p:nvSpPr>
        <p:spPr>
          <a:xfrm>
            <a:off x="323528" y="3841998"/>
            <a:ext cx="8496944" cy="1080120"/>
          </a:xfrm>
          <a:prstGeom prst="roundRect">
            <a:avLst/>
          </a:prstGeom>
          <a:ln>
            <a:solidFill>
              <a:srgbClr val="00B050"/>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lvl="2" indent="180975" algn="just"/>
            <a:r>
              <a:rPr lang="ru-RU" dirty="0">
                <a:solidFill>
                  <a:schemeClr val="tx1"/>
                </a:solidFill>
                <a:latin typeface="Times New Roman" pitchFamily="18" charset="0"/>
                <a:cs typeface="Times New Roman" pitchFamily="18" charset="0"/>
              </a:rPr>
              <a:t>Член комиссии вписывает номер основного бланка на дополнительный бланк записи в поле «код работы» , оформляет </a:t>
            </a:r>
            <a:r>
              <a:rPr lang="ru-RU" dirty="0">
                <a:solidFill>
                  <a:schemeClr val="tx1"/>
                </a:solidFill>
                <a:latin typeface="Times New Roman" pitchFamily="18" charset="0"/>
                <a:cs typeface="Times New Roman" pitchFamily="18" charset="0"/>
                <a:hlinkClick r:id="rId2" action="ppaction://hlinksldjump"/>
              </a:rPr>
              <a:t>форму С-3</a:t>
            </a:r>
            <a:r>
              <a:rPr lang="ru-RU" dirty="0">
                <a:solidFill>
                  <a:schemeClr val="tx1"/>
                </a:solidFill>
                <a:latin typeface="Times New Roman" pitchFamily="18" charset="0"/>
                <a:cs typeface="Times New Roman" pitchFamily="18" charset="0"/>
              </a:rPr>
              <a:t>, в графе 3 (номер бланка записи) вносится 10 - </a:t>
            </a:r>
            <a:r>
              <a:rPr lang="ru-RU" dirty="0" err="1">
                <a:solidFill>
                  <a:schemeClr val="tx1"/>
                </a:solidFill>
                <a:latin typeface="Times New Roman" pitchFamily="18" charset="0"/>
                <a:cs typeface="Times New Roman" pitchFamily="18" charset="0"/>
              </a:rPr>
              <a:t>значный</a:t>
            </a:r>
            <a:r>
              <a:rPr lang="ru-RU" dirty="0">
                <a:solidFill>
                  <a:schemeClr val="tx1"/>
                </a:solidFill>
                <a:latin typeface="Times New Roman" pitchFamily="18" charset="0"/>
                <a:cs typeface="Times New Roman" pitchFamily="18" charset="0"/>
              </a:rPr>
              <a:t> код работы</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С-3</a:t>
            </a:r>
          </a:p>
        </p:txBody>
      </p:sp>
      <p:pic>
        <p:nvPicPr>
          <p:cNvPr id="2049" name="Picture 1"/>
          <p:cNvPicPr>
            <a:picLocks noChangeAspect="1" noChangeArrowheads="1"/>
          </p:cNvPicPr>
          <p:nvPr/>
        </p:nvPicPr>
        <p:blipFill>
          <a:blip r:embed="rId2" cstate="print"/>
          <a:srcRect/>
          <a:stretch>
            <a:fillRect/>
          </a:stretch>
        </p:blipFill>
        <p:spPr bwMode="auto">
          <a:xfrm>
            <a:off x="21778" y="1400935"/>
            <a:ext cx="9098409" cy="4133090"/>
          </a:xfrm>
          <a:prstGeom prst="rect">
            <a:avLst/>
          </a:prstGeom>
          <a:noFill/>
          <a:ln w="9525">
            <a:noFill/>
            <a:miter lim="800000"/>
            <a:headEnd/>
            <a:tailEnd/>
          </a:ln>
          <a:effectLst/>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проведениЕ</a:t>
            </a: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6" name="Содержимое 2"/>
          <p:cNvSpPr txBox="1">
            <a:spLocks/>
          </p:cNvSpPr>
          <p:nvPr/>
        </p:nvSpPr>
        <p:spPr>
          <a:xfrm>
            <a:off x="457200" y="1124744"/>
            <a:ext cx="8496944" cy="1224136"/>
          </a:xfrm>
          <a:prstGeom prst="round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0" lvl="2" indent="180975" algn="just"/>
            <a:r>
              <a:rPr lang="ru-RU" dirty="0">
                <a:latin typeface="Times New Roman" pitchFamily="18" charset="0"/>
                <a:cs typeface="Times New Roman" pitchFamily="18" charset="0"/>
              </a:rPr>
              <a:t>В случае если участник итогового сочинения (изложения) по состоянию здоровья или другим объективным причинам не может завершить написание итогового сочинения (изложения), он может покинуть место проведения итогового сочинения (изложения). </a:t>
            </a:r>
          </a:p>
        </p:txBody>
      </p:sp>
      <p:sp>
        <p:nvSpPr>
          <p:cNvPr id="19" name="7-конечная звезда 18"/>
          <p:cNvSpPr/>
          <p:nvPr/>
        </p:nvSpPr>
        <p:spPr>
          <a:xfrm>
            <a:off x="107504" y="721808"/>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8</a:t>
            </a:r>
          </a:p>
        </p:txBody>
      </p:sp>
      <p:sp>
        <p:nvSpPr>
          <p:cNvPr id="14" name="Содержимое 2"/>
          <p:cNvSpPr txBox="1">
            <a:spLocks/>
          </p:cNvSpPr>
          <p:nvPr/>
        </p:nvSpPr>
        <p:spPr>
          <a:xfrm>
            <a:off x="360788" y="2751816"/>
            <a:ext cx="8496944" cy="2693408"/>
          </a:xfrm>
          <a:prstGeom prst="roundRect">
            <a:avLst/>
          </a:prstGeom>
          <a:ln>
            <a:solidFill>
              <a:srgbClr val="00B050"/>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lvl="2" indent="180975" algn="just"/>
            <a:r>
              <a:rPr lang="ru-RU" b="1" u="sng" dirty="0">
                <a:solidFill>
                  <a:schemeClr val="tx1"/>
                </a:solidFill>
                <a:latin typeface="Times New Roman" pitchFamily="18" charset="0"/>
                <a:cs typeface="Times New Roman" pitchFamily="18" charset="0"/>
              </a:rPr>
              <a:t>Члены комиссии </a:t>
            </a:r>
            <a:r>
              <a:rPr lang="ru-RU" dirty="0">
                <a:solidFill>
                  <a:schemeClr val="tx1"/>
                </a:solidFill>
                <a:latin typeface="Times New Roman" pitchFamily="18" charset="0"/>
                <a:cs typeface="Times New Roman" pitchFamily="18" charset="0"/>
              </a:rPr>
              <a:t>образовательной организации по проведению итогового сочинения (изложения) </a:t>
            </a:r>
            <a:r>
              <a:rPr lang="ru-RU" b="1" u="sng" dirty="0">
                <a:solidFill>
                  <a:schemeClr val="tx1"/>
                </a:solidFill>
                <a:latin typeface="Times New Roman" pitchFamily="18" charset="0"/>
                <a:cs typeface="Times New Roman" pitchFamily="18" charset="0"/>
              </a:rPr>
              <a:t>составляют </a:t>
            </a:r>
            <a:r>
              <a:rPr lang="ru-RU" b="1" u="sng" dirty="0">
                <a:solidFill>
                  <a:schemeClr val="tx1"/>
                </a:solidFill>
                <a:latin typeface="Times New Roman" pitchFamily="18" charset="0"/>
                <a:cs typeface="Times New Roman" pitchFamily="18" charset="0"/>
                <a:hlinkClick r:id="rId2" action="ppaction://hlinksldjump"/>
              </a:rPr>
              <a:t>«Акт о досрочном завершении написания итогового сочинения (изложения) по уважительным причинам» </a:t>
            </a:r>
            <a:br>
              <a:rPr lang="ru-RU" b="1" u="sng" dirty="0">
                <a:solidFill>
                  <a:schemeClr val="tx1"/>
                </a:solidFill>
                <a:latin typeface="Times New Roman" pitchFamily="18" charset="0"/>
                <a:cs typeface="Times New Roman" pitchFamily="18" charset="0"/>
                <a:hlinkClick r:id="rId2" action="ppaction://hlinksldjump"/>
              </a:rPr>
            </a:br>
            <a:r>
              <a:rPr lang="ru-RU" b="1" u="sng" dirty="0">
                <a:solidFill>
                  <a:schemeClr val="tx1"/>
                </a:solidFill>
                <a:latin typeface="Times New Roman" pitchFamily="18" charset="0"/>
                <a:cs typeface="Times New Roman" pitchFamily="18" charset="0"/>
                <a:hlinkClick r:id="rId2" action="ppaction://hlinksldjump"/>
              </a:rPr>
              <a:t>(форма ИС-08)</a:t>
            </a:r>
            <a:r>
              <a:rPr lang="ru-RU" dirty="0">
                <a:solidFill>
                  <a:schemeClr val="tx1"/>
                </a:solidFill>
                <a:latin typeface="Times New Roman" pitchFamily="18" charset="0"/>
                <a:cs typeface="Times New Roman" pitchFamily="18" charset="0"/>
              </a:rPr>
              <a:t>, </a:t>
            </a:r>
            <a:r>
              <a:rPr lang="ru-RU" u="sng" dirty="0">
                <a:solidFill>
                  <a:schemeClr val="tx1"/>
                </a:solidFill>
                <a:latin typeface="Times New Roman" pitchFamily="18" charset="0"/>
                <a:cs typeface="Times New Roman" pitchFamily="18" charset="0"/>
              </a:rPr>
              <a:t>вносят соответствующую отметку в </a:t>
            </a:r>
            <a:r>
              <a:rPr lang="ru-RU" u="sng" dirty="0">
                <a:solidFill>
                  <a:schemeClr val="tx1"/>
                </a:solidFill>
                <a:latin typeface="Times New Roman" pitchFamily="18" charset="0"/>
                <a:cs typeface="Times New Roman" pitchFamily="18" charset="0"/>
                <a:hlinkClick r:id="rId3" action="ppaction://hlinksldjump"/>
              </a:rPr>
              <a:t>форму ИС-05 «Ведомость проведения итогового сочинения (изложения) в учебном кабинете ОО (месте проведения)»</a:t>
            </a:r>
            <a:r>
              <a:rPr lang="ru-RU" dirty="0">
                <a:solidFill>
                  <a:schemeClr val="tx1"/>
                </a:solidFill>
                <a:latin typeface="Times New Roman" pitchFamily="18" charset="0"/>
                <a:cs typeface="Times New Roman" pitchFamily="18" charset="0"/>
              </a:rPr>
              <a:t>. </a:t>
            </a:r>
            <a:r>
              <a:rPr lang="ru-RU" b="1" u="sng" dirty="0">
                <a:solidFill>
                  <a:schemeClr val="tx1"/>
                </a:solidFill>
                <a:latin typeface="Times New Roman" pitchFamily="18" charset="0"/>
                <a:cs typeface="Times New Roman" pitchFamily="18" charset="0"/>
              </a:rPr>
              <a:t>В бланке регистрации указанного участника итогового сочинения (изложения) в поле «Резерв-1» необходимо внести отметку «ИС-08» для учета при организации проверки.</a:t>
            </a:r>
          </a:p>
        </p:txBody>
      </p:sp>
    </p:spTree>
    <p:extLst>
      <p:ext uri="{BB962C8B-B14F-4D97-AF65-F5344CB8AC3E}">
        <p14:creationId xmlns:p14="http://schemas.microsoft.com/office/powerpoint/2010/main" val="29726151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ИС-08</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562501" cy="6217245"/>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971198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Сбор исходных сведений и подготовка к проведению итогового сочинения (изложения)</a:t>
            </a:r>
          </a:p>
        </p:txBody>
      </p:sp>
      <p:sp>
        <p:nvSpPr>
          <p:cNvPr id="3" name="Содержимое 2"/>
          <p:cNvSpPr>
            <a:spLocks noGrp="1"/>
          </p:cNvSpPr>
          <p:nvPr>
            <p:ph idx="1"/>
          </p:nvPr>
        </p:nvSpPr>
        <p:spPr>
          <a:xfrm>
            <a:off x="107504" y="620688"/>
            <a:ext cx="8928992" cy="5616624"/>
          </a:xfrm>
        </p:spPr>
        <p:txBody>
          <a:bodyPr>
            <a:noAutofit/>
          </a:bodyPr>
          <a:lstStyle/>
          <a:p>
            <a:pPr indent="450000">
              <a:lnSpc>
                <a:spcPct val="120000"/>
              </a:lnSpc>
              <a:spcBef>
                <a:spcPts val="0"/>
              </a:spcBef>
            </a:pPr>
            <a:r>
              <a:rPr lang="ru-RU" sz="1600" dirty="0"/>
              <a:t>На территории Московской области </a:t>
            </a:r>
            <a:r>
              <a:rPr lang="ru-RU" sz="1600" b="1" u="sng" dirty="0"/>
              <a:t>бланки</a:t>
            </a:r>
            <a:r>
              <a:rPr lang="ru-RU" sz="1600" dirty="0"/>
              <a:t> для проведения итогового сочинения (изложения) </a:t>
            </a:r>
            <a:r>
              <a:rPr lang="ru-RU" sz="1600" b="1" u="sng" dirty="0"/>
              <a:t>печатаются на региональном уровне</a:t>
            </a:r>
            <a:r>
              <a:rPr lang="ru-RU" sz="1600" dirty="0"/>
              <a:t>.</a:t>
            </a:r>
          </a:p>
          <a:p>
            <a:pPr indent="450000">
              <a:lnSpc>
                <a:spcPct val="120000"/>
              </a:lnSpc>
              <a:spcBef>
                <a:spcPts val="0"/>
              </a:spcBef>
            </a:pPr>
            <a:r>
              <a:rPr lang="ru-RU" sz="1600" b="1" u="sng" dirty="0"/>
              <a:t>5 декабря</a:t>
            </a:r>
            <a:r>
              <a:rPr lang="ru-RU" sz="1600" dirty="0"/>
              <a:t> члены ГЭК муниципального уровня получают бланки в РЦОИ. </a:t>
            </a:r>
          </a:p>
          <a:p>
            <a:pPr indent="450000">
              <a:lnSpc>
                <a:spcPct val="120000"/>
              </a:lnSpc>
              <a:spcBef>
                <a:spcPts val="0"/>
              </a:spcBef>
            </a:pPr>
            <a:r>
              <a:rPr lang="ru-RU" sz="1600" b="1" u="sng" dirty="0"/>
              <a:t>5 декабря</a:t>
            </a:r>
            <a:r>
              <a:rPr lang="ru-RU" sz="1600" dirty="0"/>
              <a:t> выдаются:</a:t>
            </a:r>
          </a:p>
          <a:p>
            <a:pPr marL="715963" indent="180975">
              <a:lnSpc>
                <a:spcPct val="120000"/>
              </a:lnSpc>
              <a:spcBef>
                <a:spcPts val="0"/>
              </a:spcBef>
              <a:buFont typeface="Wingdings" pitchFamily="2" charset="2"/>
              <a:buChar char="Ø"/>
            </a:pPr>
            <a:r>
              <a:rPr lang="ru-RU" sz="1600" dirty="0">
                <a:hlinkClick r:id="rId2" action="ppaction://hlinksldjump"/>
              </a:rPr>
              <a:t>индивидуальные комплекты </a:t>
            </a:r>
            <a:r>
              <a:rPr lang="ru-RU" sz="1600" dirty="0"/>
              <a:t>для проведения итогового сочинения (изложения) по количеству участников, зарегистрированных в РИС ЕГЭ;</a:t>
            </a:r>
          </a:p>
          <a:p>
            <a:pPr marL="715963" indent="180975">
              <a:lnSpc>
                <a:spcPct val="120000"/>
              </a:lnSpc>
              <a:spcBef>
                <a:spcPts val="0"/>
              </a:spcBef>
              <a:buFont typeface="Wingdings" pitchFamily="2" charset="2"/>
              <a:buChar char="Ø"/>
            </a:pPr>
            <a:r>
              <a:rPr lang="ru-RU" sz="1600" dirty="0"/>
              <a:t>дополнительные бланки записи;</a:t>
            </a:r>
          </a:p>
          <a:p>
            <a:pPr marL="715963" indent="180975">
              <a:lnSpc>
                <a:spcPct val="120000"/>
              </a:lnSpc>
              <a:spcBef>
                <a:spcPts val="0"/>
              </a:spcBef>
              <a:buFont typeface="Wingdings" pitchFamily="2" charset="2"/>
              <a:buChar char="Ø"/>
            </a:pPr>
            <a:r>
              <a:rPr lang="ru-RU" sz="1600" dirty="0">
                <a:hlinkClick r:id="rId3" action="ppaction://hlinksldjump"/>
              </a:rPr>
              <a:t>возвратные доставочные пакеты </a:t>
            </a:r>
            <a:r>
              <a:rPr lang="ru-RU" sz="1600" dirty="0"/>
              <a:t>для укомплектования оригиналов бланков регистрации и бланков записи по количеству аудиторий в соответствии с заявками МОУО (</a:t>
            </a:r>
            <a:r>
              <a:rPr lang="ru-RU" sz="1600" b="1" u="sng" dirty="0">
                <a:hlinkClick r:id="rId4" action="ppaction://hlinksldjump"/>
              </a:rPr>
              <a:t>Форма С-1-С</a:t>
            </a:r>
            <a:r>
              <a:rPr lang="ru-RU" sz="1600" b="1" u="sng" dirty="0"/>
              <a:t>,</a:t>
            </a:r>
            <a:br>
              <a:rPr lang="ru-RU" sz="1600" b="1" u="sng" dirty="0"/>
            </a:br>
            <a:r>
              <a:rPr lang="ru-RU" sz="1600" b="1" u="sng" dirty="0">
                <a:hlinkClick r:id="rId5" action="ppaction://hlinksldjump"/>
              </a:rPr>
              <a:t>форма С-1-И </a:t>
            </a:r>
            <a:r>
              <a:rPr lang="ru-RU" sz="1600" b="1" u="sng" dirty="0"/>
              <a:t>с заполненными полями планируемое количество участников и аудиторий)</a:t>
            </a:r>
            <a:r>
              <a:rPr lang="ru-RU" sz="1600" dirty="0"/>
              <a:t>;</a:t>
            </a:r>
          </a:p>
          <a:p>
            <a:pPr marL="715963" indent="180975">
              <a:lnSpc>
                <a:spcPct val="120000"/>
              </a:lnSpc>
              <a:spcBef>
                <a:spcPts val="0"/>
              </a:spcBef>
              <a:buFont typeface="Wingdings" pitchFamily="2" charset="2"/>
              <a:buChar char="Ø"/>
            </a:pPr>
            <a:r>
              <a:rPr lang="ru-RU" sz="1600" dirty="0" err="1"/>
              <a:t>секьюрпаки</a:t>
            </a:r>
            <a:r>
              <a:rPr lang="ru-RU" sz="1600" dirty="0"/>
              <a:t> для неиспользованных, испорченных, бракованных индивидуальных комплектов.</a:t>
            </a:r>
          </a:p>
          <a:p>
            <a:pPr indent="450000">
              <a:lnSpc>
                <a:spcPct val="120000"/>
              </a:lnSpc>
              <a:spcBef>
                <a:spcPts val="0"/>
              </a:spcBef>
            </a:pPr>
            <a:r>
              <a:rPr lang="ru-RU" sz="1600" dirty="0"/>
              <a:t>Приемка - передача всех материалов производится на основании акта «Приемки-передачи» (</a:t>
            </a:r>
            <a:r>
              <a:rPr lang="ru-RU" sz="1600" dirty="0">
                <a:hlinkClick r:id="rId6" action="ppaction://hlinksldjump"/>
              </a:rPr>
              <a:t>Форма 14-ППЭ (РЦОИ-МОУО-РЦОИ)</a:t>
            </a:r>
            <a:r>
              <a:rPr lang="ru-RU" sz="1600" dirty="0"/>
              <a:t>) в соответствии с Формами: </a:t>
            </a:r>
            <a:r>
              <a:rPr lang="ru-RU" sz="1600" dirty="0">
                <a:hlinkClick r:id="rId4" action="ppaction://hlinksldjump"/>
              </a:rPr>
              <a:t>С-1-С</a:t>
            </a:r>
            <a:r>
              <a:rPr lang="ru-RU" sz="1600" dirty="0"/>
              <a:t>, </a:t>
            </a:r>
            <a:r>
              <a:rPr lang="ru-RU" sz="1600" dirty="0">
                <a:hlinkClick r:id="rId5" action="ppaction://hlinksldjump"/>
              </a:rPr>
              <a:t>С-1-И</a:t>
            </a:r>
            <a:r>
              <a:rPr lang="ru-RU" sz="1600" dirty="0"/>
              <a:t> (</a:t>
            </a:r>
            <a:r>
              <a:rPr lang="ru-RU" sz="1600" b="1" u="sng" dirty="0"/>
              <a:t>с заполненными полями количество участников и планируемое количество аудиторий</a:t>
            </a:r>
            <a:r>
              <a:rPr lang="ru-RU" sz="1600" dirty="0"/>
              <a:t>).</a:t>
            </a:r>
          </a:p>
          <a:p>
            <a:pPr indent="450000">
              <a:lnSpc>
                <a:spcPct val="120000"/>
              </a:lnSpc>
              <a:spcBef>
                <a:spcPts val="0"/>
              </a:spcBef>
            </a:pPr>
            <a:r>
              <a:rPr lang="ru-RU" sz="1600" dirty="0"/>
              <a:t>Приемка-передача с муниципального уровня на уровень ОО производится в аналогичном порядке (</a:t>
            </a:r>
            <a:r>
              <a:rPr lang="ru-RU" sz="1600" dirty="0">
                <a:hlinkClick r:id="rId7" action="ppaction://hlinksldjump"/>
              </a:rPr>
              <a:t>Форма 14-ППЭ (МОУО-ППЭ)</a:t>
            </a:r>
            <a:r>
              <a:rPr lang="ru-RU" sz="1600" dirty="0"/>
              <a:t>).</a:t>
            </a:r>
            <a:endParaRPr lang="ru-RU"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ИС-05</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0" y="5445224"/>
            <a:ext cx="1331640" cy="141277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76056" y="2348880"/>
            <a:ext cx="3960440" cy="1200329"/>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Необходимо самостоятельно вписать номер аудитории</a:t>
            </a:r>
          </a:p>
          <a:p>
            <a:pPr algn="ctr"/>
            <a:r>
              <a:rPr lang="ru-RU" sz="2400" dirty="0">
                <a:latin typeface="Times New Roman" pitchFamily="18" charset="0"/>
                <a:cs typeface="Times New Roman" pitchFamily="18" charset="0"/>
              </a:rPr>
              <a:t>(ауд. № …)</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395537" y="188641"/>
            <a:ext cx="4248472" cy="6552728"/>
          </a:xfrm>
          <a:prstGeom prst="rect">
            <a:avLst/>
          </a:prstGeom>
          <a:noFill/>
          <a:ln>
            <a:noFill/>
          </a:ln>
        </p:spPr>
      </p:pic>
      <p:cxnSp>
        <p:nvCxnSpPr>
          <p:cNvPr id="10" name="Прямая со стрелкой 9"/>
          <p:cNvCxnSpPr/>
          <p:nvPr/>
        </p:nvCxnSpPr>
        <p:spPr>
          <a:xfrm flipH="1" flipV="1">
            <a:off x="3131840" y="1412776"/>
            <a:ext cx="2304256" cy="93610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 name="Прямоугольник 2"/>
          <p:cNvSpPr/>
          <p:nvPr/>
        </p:nvSpPr>
        <p:spPr>
          <a:xfrm>
            <a:off x="2932292" y="1709046"/>
            <a:ext cx="2880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9" name="Прямоугольник 8">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3854066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7" name="Содержимое 2"/>
          <p:cNvSpPr>
            <a:spLocks noGrp="1"/>
          </p:cNvSpPr>
          <p:nvPr>
            <p:ph idx="1"/>
          </p:nvPr>
        </p:nvSpPr>
        <p:spPr>
          <a:xfrm>
            <a:off x="179512" y="1124744"/>
            <a:ext cx="8784976" cy="4968552"/>
          </a:xfrm>
        </p:spPr>
        <p:txBody>
          <a:bodyPr vert="horz" lIns="91440" tIns="45720" rIns="91440" bIns="45720" rtlCol="0">
            <a:noAutofit/>
          </a:bodyPr>
          <a:lstStyle/>
          <a:p>
            <a:pPr indent="361950">
              <a:lnSpc>
                <a:spcPct val="150000"/>
              </a:lnSpc>
              <a:tabLst>
                <a:tab pos="542925" algn="l"/>
                <a:tab pos="714375" algn="l"/>
              </a:tabLst>
            </a:pPr>
            <a:r>
              <a:rPr lang="ru-RU" sz="1600" dirty="0"/>
              <a:t>За 30 минут и за 5 минут до окончания итогового сочинения (изложения) члены комиссии образовательной организации по проведению итогового сочинения (изложения) сообщают участникам итогового сочинения (изложения) о скором завершении написания итогового сочинения (изложения) и о необходимости перенести написанные сочинения (изложения) из черновиков в бланки записи.</a:t>
            </a:r>
          </a:p>
          <a:p>
            <a:pPr indent="361950">
              <a:lnSpc>
                <a:spcPct val="150000"/>
              </a:lnSpc>
              <a:tabLst>
                <a:tab pos="542925" algn="l"/>
                <a:tab pos="714375" algn="l"/>
              </a:tabLst>
            </a:pPr>
            <a:endParaRPr lang="ru-RU" sz="1600" dirty="0"/>
          </a:p>
          <a:p>
            <a:pPr indent="361950">
              <a:lnSpc>
                <a:spcPct val="150000"/>
              </a:lnSpc>
              <a:tabLst>
                <a:tab pos="542925" algn="l"/>
                <a:tab pos="714375" algn="l"/>
              </a:tabLst>
            </a:pPr>
            <a:r>
              <a:rPr lang="ru-RU" sz="1600" dirty="0"/>
              <a:t>По истечении времени выполнения итогового сочинения (изложения) члены комиссии образовательной организации по проведению итогового сочинения (изложения) объявляют об окончании выполнении итогового сочинения (изложения) и собирают у  участников итогового сочинения (изложения):</a:t>
            </a:r>
          </a:p>
          <a:p>
            <a:pPr marL="2514600" indent="-361950">
              <a:buFont typeface="Wingdings" pitchFamily="2" charset="2"/>
              <a:buChar char="Ø"/>
              <a:tabLst>
                <a:tab pos="1790700" algn="l"/>
                <a:tab pos="1885950" algn="l"/>
              </a:tabLst>
            </a:pPr>
            <a:r>
              <a:rPr lang="ru-RU" sz="1600" dirty="0"/>
              <a:t>бланки регистрации;</a:t>
            </a:r>
          </a:p>
          <a:p>
            <a:pPr marL="2514600" indent="-361950">
              <a:buFont typeface="Wingdings" pitchFamily="2" charset="2"/>
              <a:buChar char="Ø"/>
              <a:tabLst>
                <a:tab pos="1790700" algn="l"/>
                <a:tab pos="1885950" algn="l"/>
              </a:tabLst>
            </a:pPr>
            <a:r>
              <a:rPr lang="ru-RU" sz="1600" dirty="0"/>
              <a:t>бланки записи (в том числе дополнительные бланки записи);</a:t>
            </a:r>
          </a:p>
          <a:p>
            <a:pPr marL="2514600" indent="-361950">
              <a:buFont typeface="Wingdings" pitchFamily="2" charset="2"/>
              <a:buChar char="Ø"/>
              <a:tabLst>
                <a:tab pos="1790700" algn="l"/>
                <a:tab pos="1885950" algn="l"/>
              </a:tabLst>
            </a:pPr>
            <a:r>
              <a:rPr lang="ru-RU" sz="1600" dirty="0"/>
              <a:t>черновики. </a:t>
            </a:r>
          </a:p>
        </p:txBody>
      </p:sp>
      <p:sp>
        <p:nvSpPr>
          <p:cNvPr id="10" name="7-конечная звезда 9"/>
          <p:cNvSpPr/>
          <p:nvPr/>
        </p:nvSpPr>
        <p:spPr>
          <a:xfrm>
            <a:off x="75878" y="908720"/>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1</a:t>
            </a:r>
          </a:p>
        </p:txBody>
      </p:sp>
      <p:sp>
        <p:nvSpPr>
          <p:cNvPr id="11" name="7-конечная звезда 10"/>
          <p:cNvSpPr/>
          <p:nvPr/>
        </p:nvSpPr>
        <p:spPr>
          <a:xfrm>
            <a:off x="107504" y="3203451"/>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7" name="Содержимое 2"/>
          <p:cNvSpPr>
            <a:spLocks noGrp="1"/>
          </p:cNvSpPr>
          <p:nvPr>
            <p:ph idx="1"/>
          </p:nvPr>
        </p:nvSpPr>
        <p:spPr>
          <a:xfrm>
            <a:off x="251520" y="1772816"/>
            <a:ext cx="8640960" cy="3168351"/>
          </a:xfrm>
        </p:spPr>
        <p:txBody>
          <a:bodyPr vert="horz" lIns="91440" tIns="45720" rIns="91440" bIns="45720" rtlCol="0">
            <a:noAutofit/>
          </a:bodyPr>
          <a:lstStyle/>
          <a:p>
            <a:pPr>
              <a:lnSpc>
                <a:spcPct val="150000"/>
              </a:lnSpc>
              <a:spcBef>
                <a:spcPts val="0"/>
              </a:spcBef>
            </a:pPr>
            <a:r>
              <a:rPr lang="ru-RU" sz="2000" dirty="0"/>
              <a:t>При приеме бланков от участников заполняют </a:t>
            </a:r>
            <a:r>
              <a:rPr lang="ru-RU" sz="2000" dirty="0">
                <a:hlinkClick r:id="rId2" action="ppaction://hlinksldjump"/>
              </a:rPr>
              <a:t>форму ИС-5</a:t>
            </a:r>
            <a:r>
              <a:rPr lang="ru-RU" sz="2000" dirty="0"/>
              <a:t>, перепроверяют заполнение регистрационных полей участников. Особое внимание следует обратить на заполнение поля «количество бланков» на бланке регистрации. В данном поле проставляется количество всех выданных бланков записи с учетом дополнительных бланков записи (</a:t>
            </a:r>
            <a:r>
              <a:rPr lang="ru-RU" sz="2000" b="1" u="sng" dirty="0"/>
              <a:t>бланки регистрации не считаются</a:t>
            </a:r>
            <a:r>
              <a:rPr lang="ru-RU" sz="2000" dirty="0"/>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ИС-05</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0" y="5445224"/>
            <a:ext cx="1331640" cy="141277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76056" y="2348880"/>
            <a:ext cx="3960440" cy="1200329"/>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Необходимо самостоятельно вписать номер аудитории</a:t>
            </a:r>
          </a:p>
          <a:p>
            <a:pPr algn="ctr"/>
            <a:r>
              <a:rPr lang="ru-RU" sz="2400" dirty="0">
                <a:latin typeface="Times New Roman" pitchFamily="18" charset="0"/>
                <a:cs typeface="Times New Roman" pitchFamily="18" charset="0"/>
              </a:rPr>
              <a:t>(ауд. № …)</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395537" y="188641"/>
            <a:ext cx="4248472" cy="6552728"/>
          </a:xfrm>
          <a:prstGeom prst="rect">
            <a:avLst/>
          </a:prstGeom>
          <a:noFill/>
          <a:ln>
            <a:noFill/>
          </a:ln>
        </p:spPr>
      </p:pic>
      <p:cxnSp>
        <p:nvCxnSpPr>
          <p:cNvPr id="10" name="Прямая со стрелкой 9"/>
          <p:cNvCxnSpPr/>
          <p:nvPr/>
        </p:nvCxnSpPr>
        <p:spPr>
          <a:xfrm flipH="1" flipV="1">
            <a:off x="755576" y="764704"/>
            <a:ext cx="4680520" cy="15841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9" name="Прямоугольник 8">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964009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7" name="Содержимое 2"/>
          <p:cNvSpPr>
            <a:spLocks noGrp="1"/>
          </p:cNvSpPr>
          <p:nvPr>
            <p:ph idx="1"/>
          </p:nvPr>
        </p:nvSpPr>
        <p:spPr>
          <a:xfrm>
            <a:off x="251520" y="884907"/>
            <a:ext cx="8784976" cy="3552205"/>
          </a:xfrm>
        </p:spPr>
        <p:txBody>
          <a:bodyPr vert="horz" lIns="91440" tIns="45720" rIns="91440" bIns="45720" rtlCol="0">
            <a:noAutofit/>
          </a:bodyPr>
          <a:lstStyle/>
          <a:p>
            <a:pPr>
              <a:lnSpc>
                <a:spcPct val="150000"/>
              </a:lnSpc>
              <a:spcBef>
                <a:spcPts val="0"/>
              </a:spcBef>
            </a:pPr>
            <a:r>
              <a:rPr lang="ru-RU" sz="1800" b="1" u="sng" dirty="0"/>
              <a:t>Ставят «Z» </a:t>
            </a:r>
            <a:r>
              <a:rPr lang="ru-RU" sz="1800" dirty="0"/>
              <a:t>на полях бланков записи, оставшихся незаполненными (в том числе и на его оборотной стороне), а также в выданных дополнительных бланках записи.</a:t>
            </a:r>
          </a:p>
          <a:p>
            <a:pPr>
              <a:lnSpc>
                <a:spcPct val="150000"/>
              </a:lnSpc>
              <a:spcBef>
                <a:spcPts val="600"/>
              </a:spcBef>
            </a:pPr>
            <a:r>
              <a:rPr lang="ru-RU" sz="1800" dirty="0"/>
              <a:t>В бланках регистрации участников итогового сочинения (изложения) </a:t>
            </a:r>
            <a:r>
              <a:rPr lang="ru-RU" sz="1800" b="1" u="sng" dirty="0"/>
              <a:t>заполнить поле «Количество бланков записи»</a:t>
            </a:r>
            <a:r>
              <a:rPr lang="ru-RU" sz="1800" dirty="0"/>
              <a:t>. В указанное поле вписывается то количество бланков записи, включая дополнительные бланки записи (в случае если такие выдавались по запросу участника), которое было использовано участником. </a:t>
            </a:r>
          </a:p>
          <a:p>
            <a:pPr>
              <a:lnSpc>
                <a:spcPct val="150000"/>
              </a:lnSpc>
              <a:spcBef>
                <a:spcPts val="600"/>
              </a:spcBef>
            </a:pPr>
            <a:r>
              <a:rPr lang="ru-RU" sz="1800" b="1" u="sng" dirty="0"/>
              <a:t>Заполняют</a:t>
            </a:r>
            <a:r>
              <a:rPr lang="ru-RU" sz="1800" dirty="0"/>
              <a:t> соответствующие </a:t>
            </a:r>
            <a:r>
              <a:rPr lang="ru-RU" sz="1800" b="1" u="sng" dirty="0"/>
              <a:t>отчетные формы</a:t>
            </a:r>
            <a:r>
              <a:rPr lang="ru-RU" sz="1800" dirty="0"/>
              <a:t>. В свою очередь, участник проверяет данные, внесенные в ведомость, подтверждая их личной подписью*.</a:t>
            </a:r>
          </a:p>
        </p:txBody>
      </p:sp>
      <p:sp>
        <p:nvSpPr>
          <p:cNvPr id="10" name="7-конечная звезда 9"/>
          <p:cNvSpPr/>
          <p:nvPr/>
        </p:nvSpPr>
        <p:spPr>
          <a:xfrm>
            <a:off x="179512" y="884907"/>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3</a:t>
            </a:r>
          </a:p>
        </p:txBody>
      </p:sp>
      <p:sp>
        <p:nvSpPr>
          <p:cNvPr id="6" name="7-конечная звезда 5"/>
          <p:cNvSpPr/>
          <p:nvPr/>
        </p:nvSpPr>
        <p:spPr>
          <a:xfrm>
            <a:off x="179512" y="1827187"/>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ru-RU" b="1" dirty="0">
                <a:solidFill>
                  <a:schemeClr val="tx1"/>
                </a:solidFill>
                <a:latin typeface="Times New Roman" pitchFamily="18" charset="0"/>
                <a:cs typeface="Times New Roman" pitchFamily="18" charset="0"/>
              </a:rPr>
              <a:t>4</a:t>
            </a:r>
          </a:p>
        </p:txBody>
      </p:sp>
      <p:sp>
        <p:nvSpPr>
          <p:cNvPr id="8" name="7-конечная звезда 7"/>
          <p:cNvSpPr/>
          <p:nvPr/>
        </p:nvSpPr>
        <p:spPr>
          <a:xfrm>
            <a:off x="205172" y="3591160"/>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ru-RU" b="1" dirty="0">
                <a:solidFill>
                  <a:schemeClr val="tx1"/>
                </a:solidFill>
                <a:latin typeface="Times New Roman" pitchFamily="18" charset="0"/>
                <a:cs typeface="Times New Roman" pitchFamily="18" charset="0"/>
              </a:rPr>
              <a:t>5</a:t>
            </a:r>
          </a:p>
        </p:txBody>
      </p:sp>
      <p:sp>
        <p:nvSpPr>
          <p:cNvPr id="4" name="Прямоугольник 3"/>
          <p:cNvSpPr/>
          <p:nvPr/>
        </p:nvSpPr>
        <p:spPr>
          <a:xfrm>
            <a:off x="266740" y="4941168"/>
            <a:ext cx="8640960" cy="1047607"/>
          </a:xfrm>
          <a:prstGeom prst="rect">
            <a:avLst/>
          </a:prstGeom>
        </p:spPr>
        <p:txBody>
          <a:bodyPr wrap="square">
            <a:spAutoFit/>
          </a:bodyPr>
          <a:lstStyle/>
          <a:p>
            <a:pPr indent="180000" algn="just"/>
            <a:r>
              <a:rPr lang="ru-RU" sz="1200" dirty="0">
                <a:latin typeface="Times New Roman" panose="02020603050405020304" pitchFamily="18" charset="0"/>
                <a:cs typeface="Times New Roman" panose="02020603050405020304" pitchFamily="18" charset="0"/>
              </a:rPr>
              <a:t>*В случае сдачи итогового сочинения (изложения) участником сочинения (изложения) </a:t>
            </a:r>
            <a:r>
              <a:rPr lang="ru-RU" sz="1200" b="1" dirty="0">
                <a:latin typeface="Times New Roman" panose="02020603050405020304" pitchFamily="18" charset="0"/>
                <a:cs typeface="Times New Roman" panose="02020603050405020304" pitchFamily="18" charset="0"/>
              </a:rPr>
              <a:t>в устной форме член комиссии образовательной организации вносит в бланк регистрации указанного участника итогового сочинения (изложения) отметку «УСТ» в поле «Резерв-2»</a:t>
            </a:r>
            <a:r>
              <a:rPr lang="ru-RU" sz="1200" dirty="0">
                <a:latin typeface="Times New Roman" panose="02020603050405020304" pitchFamily="18" charset="0"/>
                <a:cs typeface="Times New Roman" panose="02020603050405020304" pitchFamily="18" charset="0"/>
              </a:rPr>
              <a:t> для последующей корректной проверки и обработки бланков итогового сочинения (изложения) такого участника. </a:t>
            </a:r>
            <a:r>
              <a:rPr lang="ru-RU" sz="1200" b="1" dirty="0">
                <a:latin typeface="Times New Roman" panose="02020603050405020304" pitchFamily="18" charset="0"/>
                <a:cs typeface="Times New Roman" panose="02020603050405020304" pitchFamily="18" charset="0"/>
              </a:rPr>
              <a:t>В форму ИС-05 </a:t>
            </a:r>
            <a:r>
              <a:rPr lang="ru-RU" sz="1200" dirty="0">
                <a:latin typeface="Times New Roman" panose="02020603050405020304" pitchFamily="18" charset="0"/>
                <a:cs typeface="Times New Roman" panose="02020603050405020304" pitchFamily="18" charset="0"/>
              </a:rPr>
              <a:t>«Ведомость проведения итогового сочинения (изложения) в учебном кабинете образовательной организации (месте проведения)» необходимо также </a:t>
            </a:r>
            <a:r>
              <a:rPr lang="ru-RU" sz="1200" b="1" dirty="0">
                <a:latin typeface="Times New Roman" panose="02020603050405020304" pitchFamily="18" charset="0"/>
                <a:cs typeface="Times New Roman" panose="02020603050405020304" pitchFamily="18" charset="0"/>
              </a:rPr>
              <a:t>внести отметку в поле «Сдавал в устной форме (ОВЗ)</a:t>
            </a:r>
            <a:r>
              <a:rPr lang="ru-RU" sz="1200" dirty="0">
                <a:latin typeface="Times New Roman" panose="02020603050405020304" pitchFamily="18" charset="0"/>
                <a:cs typeface="Times New Roman" panose="02020603050405020304" pitchFamily="18" charset="0"/>
              </a:rPr>
              <a:t>».</a:t>
            </a:r>
          </a:p>
        </p:txBody>
      </p:sp>
      <p:cxnSp>
        <p:nvCxnSpPr>
          <p:cNvPr id="9" name="Прямая соединительная линия 8"/>
          <p:cNvCxnSpPr/>
          <p:nvPr/>
        </p:nvCxnSpPr>
        <p:spPr>
          <a:xfrm>
            <a:off x="179512" y="4869160"/>
            <a:ext cx="8784976"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7" name="Содержимое 2"/>
          <p:cNvSpPr>
            <a:spLocks noGrp="1"/>
          </p:cNvSpPr>
          <p:nvPr>
            <p:ph idx="1"/>
          </p:nvPr>
        </p:nvSpPr>
        <p:spPr>
          <a:xfrm>
            <a:off x="472420" y="764704"/>
            <a:ext cx="8229600" cy="4176464"/>
          </a:xfrm>
        </p:spPr>
        <p:txBody>
          <a:bodyPr vert="horz" lIns="91440" tIns="45720" rIns="91440" bIns="45720" rtlCol="0">
            <a:noAutofit/>
          </a:bodyPr>
          <a:lstStyle/>
          <a:p>
            <a:pPr>
              <a:lnSpc>
                <a:spcPct val="150000"/>
              </a:lnSpc>
              <a:spcBef>
                <a:spcPts val="0"/>
              </a:spcBef>
            </a:pPr>
            <a:r>
              <a:rPr lang="ru-RU" sz="1800" dirty="0"/>
              <a:t>В возвратный доставочный пакет складываются все бланки участников итогового сочинения (изложения), передаваемых на проверку (в т. ч. не завершивших работу по уважительной причине*). В возвратном доставочном пакете должны находиться </a:t>
            </a:r>
            <a:r>
              <a:rPr lang="ru-RU" sz="1800" b="1" u="sng" dirty="0"/>
              <a:t>все бланки участников</a:t>
            </a:r>
            <a:r>
              <a:rPr lang="ru-RU" sz="1800" dirty="0"/>
              <a:t>, выдаваемых до экзамена (бланки регистрации и бланки записи)  и во время экзамена (дополнительные бланки записи). </a:t>
            </a:r>
          </a:p>
          <a:p>
            <a:pPr>
              <a:lnSpc>
                <a:spcPct val="150000"/>
              </a:lnSpc>
              <a:spcBef>
                <a:spcPts val="0"/>
              </a:spcBef>
            </a:pPr>
            <a:r>
              <a:rPr lang="ru-RU" sz="1800" dirty="0"/>
              <a:t>Возвратный доставочный пакет </a:t>
            </a:r>
            <a:r>
              <a:rPr lang="ru-RU" sz="1800" b="1" u="sng" dirty="0"/>
              <a:t>заполняется и не запечатывается</a:t>
            </a:r>
            <a:r>
              <a:rPr lang="ru-RU" sz="1800" dirty="0"/>
              <a:t>. Отдельно собираются индивидуальные комплекты, неиспользованные, испорченные, бракованные индивидуальные комплекты, индивидуальные комплекты, удаленных с итогового сочинения (изложения), черновики.</a:t>
            </a:r>
          </a:p>
        </p:txBody>
      </p:sp>
      <p:sp>
        <p:nvSpPr>
          <p:cNvPr id="4" name="Прямоугольник 3"/>
          <p:cNvSpPr/>
          <p:nvPr/>
        </p:nvSpPr>
        <p:spPr>
          <a:xfrm>
            <a:off x="266740" y="5167252"/>
            <a:ext cx="8640960" cy="1015663"/>
          </a:xfrm>
          <a:prstGeom prst="rect">
            <a:avLst/>
          </a:prstGeom>
        </p:spPr>
        <p:txBody>
          <a:bodyPr wrap="square">
            <a:spAutoFit/>
          </a:bodyPr>
          <a:lstStyle/>
          <a:p>
            <a:pPr indent="180000" algn="just"/>
            <a:r>
              <a:rPr lang="ru-RU" sz="2000" b="1" dirty="0">
                <a:latin typeface="Times New Roman" panose="02020603050405020304" pitchFamily="18" charset="0"/>
                <a:cs typeface="Times New Roman" panose="02020603050405020304" pitchFamily="18" charset="0"/>
              </a:rPr>
              <a:t>*Бланки участников итогового сочинения (изложения), не завершивших работу по уважительной причине, не проверяются и не обрабатываются.</a:t>
            </a:r>
          </a:p>
        </p:txBody>
      </p:sp>
      <p:cxnSp>
        <p:nvCxnSpPr>
          <p:cNvPr id="5" name="Прямая соединительная линия 4"/>
          <p:cNvCxnSpPr/>
          <p:nvPr/>
        </p:nvCxnSpPr>
        <p:spPr>
          <a:xfrm>
            <a:off x="179512" y="5169386"/>
            <a:ext cx="8784976" cy="0"/>
          </a:xfrm>
          <a:prstGeom prst="line">
            <a:avLst/>
          </a:prstGeom>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7" name="Содержимое 2"/>
          <p:cNvSpPr>
            <a:spLocks noGrp="1"/>
          </p:cNvSpPr>
          <p:nvPr>
            <p:ph idx="1"/>
          </p:nvPr>
        </p:nvSpPr>
        <p:spPr>
          <a:xfrm>
            <a:off x="611560" y="1772816"/>
            <a:ext cx="7848872" cy="2592288"/>
          </a:xfr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nSpc>
                <a:spcPct val="150000"/>
              </a:lnSpc>
              <a:spcBef>
                <a:spcPts val="0"/>
              </a:spcBef>
            </a:pPr>
            <a:r>
              <a:rPr lang="ru-RU" sz="2000" dirty="0"/>
              <a:t>Собранные бланки регистрации, бланки записи (дополнительные бланки записи), черновики, а также  отчетные формы для проведения итогового сочинения (изложения) члены комиссии образовательной организации по проведению итогового сочинения (изложения) передают руководителю образовательной организации.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организации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7" name="Содержимое 2"/>
          <p:cNvSpPr>
            <a:spLocks noGrp="1"/>
          </p:cNvSpPr>
          <p:nvPr>
            <p:ph idx="1"/>
          </p:nvPr>
        </p:nvSpPr>
        <p:spPr>
          <a:xfrm>
            <a:off x="107504" y="692696"/>
            <a:ext cx="8928992" cy="5472608"/>
          </a:xfrm>
        </p:spPr>
        <p:txBody>
          <a:bodyPr vert="horz" lIns="91440" tIns="45720" rIns="91440" bIns="45720" rtlCol="0">
            <a:noAutofit/>
          </a:bodyPr>
          <a:lstStyle/>
          <a:p>
            <a:pPr algn="ctr">
              <a:lnSpc>
                <a:spcPct val="150000"/>
              </a:lnSpc>
              <a:spcBef>
                <a:spcPts val="0"/>
              </a:spcBef>
            </a:pPr>
            <a:r>
              <a:rPr lang="ru-RU" sz="1400" b="1" dirty="0"/>
              <a:t>Передают руководителю образовательной организации:</a:t>
            </a:r>
          </a:p>
          <a:p>
            <a:pPr>
              <a:lnSpc>
                <a:spcPct val="150000"/>
              </a:lnSpc>
              <a:spcBef>
                <a:spcPts val="0"/>
              </a:spcBef>
              <a:buFont typeface="Wingdings" pitchFamily="2" charset="2"/>
              <a:buChar char="Ø"/>
            </a:pPr>
            <a:r>
              <a:rPr lang="ru-RU" sz="1400" dirty="0"/>
              <a:t>возвратный доставочный пакет </a:t>
            </a:r>
            <a:r>
              <a:rPr lang="ru-RU" sz="1400" dirty="0" smtClean="0"/>
              <a:t>;</a:t>
            </a:r>
            <a:endParaRPr lang="ru-RU" sz="1400" dirty="0"/>
          </a:p>
          <a:p>
            <a:pPr>
              <a:lnSpc>
                <a:spcPct val="150000"/>
              </a:lnSpc>
              <a:spcBef>
                <a:spcPts val="0"/>
              </a:spcBef>
              <a:buFont typeface="Wingdings" pitchFamily="2" charset="2"/>
              <a:buChar char="Ø"/>
            </a:pPr>
            <a:r>
              <a:rPr lang="ru-RU" sz="1400" dirty="0"/>
              <a:t>индивидуальные комплекты участников итогового сочинения (изложения);</a:t>
            </a:r>
          </a:p>
          <a:p>
            <a:pPr>
              <a:lnSpc>
                <a:spcPct val="150000"/>
              </a:lnSpc>
              <a:spcBef>
                <a:spcPts val="0"/>
              </a:spcBef>
              <a:buFont typeface="Wingdings" pitchFamily="2" charset="2"/>
              <a:buChar char="Ø"/>
            </a:pPr>
            <a:r>
              <a:rPr lang="ru-RU" sz="1400" dirty="0"/>
              <a:t> неиспользованные, испорченные, бракованные индивидуальные комплекты;</a:t>
            </a:r>
          </a:p>
          <a:p>
            <a:pPr>
              <a:lnSpc>
                <a:spcPct val="150000"/>
              </a:lnSpc>
              <a:spcBef>
                <a:spcPts val="0"/>
              </a:spcBef>
              <a:buFont typeface="Wingdings" pitchFamily="2" charset="2"/>
              <a:buChar char="Ø"/>
            </a:pPr>
            <a:r>
              <a:rPr lang="ru-RU" sz="1400" dirty="0"/>
              <a:t>индивидуальные комплекты участников, не завершивших написание итогового сочинения (изложения) по уважительной причине, а также индивидуальные комплекты участников, удаленных с итогового сочинения (изложения);</a:t>
            </a:r>
          </a:p>
          <a:p>
            <a:pPr>
              <a:lnSpc>
                <a:spcPct val="150000"/>
              </a:lnSpc>
              <a:spcBef>
                <a:spcPts val="0"/>
              </a:spcBef>
              <a:buFont typeface="Wingdings" pitchFamily="2" charset="2"/>
              <a:buChar char="Ø"/>
            </a:pPr>
            <a:r>
              <a:rPr lang="ru-RU" sz="1400" dirty="0"/>
              <a:t>черновики;</a:t>
            </a:r>
          </a:p>
          <a:p>
            <a:pPr>
              <a:lnSpc>
                <a:spcPct val="150000"/>
              </a:lnSpc>
              <a:spcBef>
                <a:spcPts val="0"/>
              </a:spcBef>
              <a:buFont typeface="Wingdings" pitchFamily="2" charset="2"/>
              <a:buChar char="Ø"/>
            </a:pPr>
            <a:r>
              <a:rPr lang="ru-RU" sz="1400" dirty="0"/>
              <a:t>заполненные отчетные формы, в том числе:</a:t>
            </a:r>
          </a:p>
          <a:p>
            <a:pPr marL="252000" indent="266400">
              <a:lnSpc>
                <a:spcPct val="150000"/>
              </a:lnSpc>
              <a:spcBef>
                <a:spcPts val="0"/>
              </a:spcBef>
              <a:buFont typeface="Wingdings" panose="05000000000000000000" pitchFamily="2" charset="2"/>
              <a:buChar char="v"/>
            </a:pPr>
            <a:r>
              <a:rPr lang="ru-RU" sz="1400" dirty="0">
                <a:hlinkClick r:id="rId2" action="ppaction://hlinksldjump"/>
              </a:rPr>
              <a:t>Форма С-3 «Протокол выдачи дополнительного бланка записи ответов итогового сочинения (изложения)»</a:t>
            </a:r>
            <a:r>
              <a:rPr lang="ru-RU" sz="1400" dirty="0"/>
              <a:t>;</a:t>
            </a:r>
          </a:p>
          <a:p>
            <a:pPr marL="252000" indent="266400">
              <a:lnSpc>
                <a:spcPct val="150000"/>
              </a:lnSpc>
              <a:spcBef>
                <a:spcPts val="0"/>
              </a:spcBef>
              <a:buFont typeface="Wingdings" panose="05000000000000000000" pitchFamily="2" charset="2"/>
              <a:buChar char="v"/>
            </a:pPr>
            <a:r>
              <a:rPr lang="ru-RU" sz="1400" dirty="0">
                <a:hlinkClick r:id="rId3" action="ppaction://hlinksldjump"/>
              </a:rPr>
              <a:t>Форма ИС-01 «Списки распределения участников по ОО (местам проведения)»</a:t>
            </a:r>
            <a:r>
              <a:rPr lang="ru-RU" sz="1400" dirty="0"/>
              <a:t>;</a:t>
            </a:r>
          </a:p>
          <a:p>
            <a:pPr marL="252000" indent="266400">
              <a:lnSpc>
                <a:spcPct val="150000"/>
              </a:lnSpc>
              <a:spcBef>
                <a:spcPts val="0"/>
              </a:spcBef>
              <a:buFont typeface="Wingdings" panose="05000000000000000000" pitchFamily="2" charset="2"/>
              <a:buChar char="v"/>
            </a:pPr>
            <a:r>
              <a:rPr lang="ru-RU" sz="1400" dirty="0">
                <a:hlinkClick r:id="rId4" action="ppaction://hlinksldjump"/>
              </a:rPr>
              <a:t>Форма ИС-02 «Прикрепление ОО регистрации к ОО проведения (месту проведения)»</a:t>
            </a:r>
            <a:r>
              <a:rPr lang="ru-RU" sz="1400" dirty="0"/>
              <a:t>;</a:t>
            </a:r>
          </a:p>
          <a:p>
            <a:pPr marL="252000" indent="266400">
              <a:lnSpc>
                <a:spcPct val="150000"/>
              </a:lnSpc>
              <a:spcBef>
                <a:spcPts val="0"/>
              </a:spcBef>
              <a:buFont typeface="Wingdings" panose="05000000000000000000" pitchFamily="2" charset="2"/>
              <a:buChar char="v"/>
            </a:pPr>
            <a:r>
              <a:rPr lang="ru-RU" sz="1400" dirty="0">
                <a:hlinkClick r:id="rId5" action="ppaction://hlinksldjump"/>
              </a:rPr>
              <a:t>Форма ИС-05 «Ведомость проведения итогового сочинения (изложения) в кабинете ОО (места проведения)»</a:t>
            </a:r>
            <a:r>
              <a:rPr lang="ru-RU" sz="1400" dirty="0"/>
              <a:t>;</a:t>
            </a:r>
          </a:p>
          <a:p>
            <a:pPr marL="252000" indent="266400">
              <a:lnSpc>
                <a:spcPct val="150000"/>
              </a:lnSpc>
              <a:spcBef>
                <a:spcPts val="0"/>
              </a:spcBef>
              <a:buFont typeface="Wingdings" panose="05000000000000000000" pitchFamily="2" charset="2"/>
              <a:buChar char="v"/>
            </a:pPr>
            <a:r>
              <a:rPr lang="ru-RU" sz="1400" dirty="0">
                <a:hlinkClick r:id="rId6" action="ppaction://hlinksldjump"/>
              </a:rPr>
              <a:t>Форма ИС-07 «Ведомость коррекции персональных данных участников ГИА»</a:t>
            </a:r>
            <a:r>
              <a:rPr lang="ru-RU" sz="1400" dirty="0"/>
              <a:t>;</a:t>
            </a:r>
          </a:p>
          <a:p>
            <a:pPr marL="252000" indent="266400">
              <a:lnSpc>
                <a:spcPct val="150000"/>
              </a:lnSpc>
              <a:spcBef>
                <a:spcPts val="0"/>
              </a:spcBef>
              <a:buFont typeface="Wingdings" panose="05000000000000000000" pitchFamily="2" charset="2"/>
              <a:buChar char="v"/>
            </a:pPr>
            <a:r>
              <a:rPr lang="ru-RU" sz="1400" dirty="0">
                <a:hlinkClick r:id="rId7" action="ppaction://hlinksldjump"/>
              </a:rPr>
              <a:t>Форма ИС-08 «Акт о досрочном завершении написания итогового сочинения (изложения) по уважительным причинам»</a:t>
            </a:r>
            <a:r>
              <a:rPr lang="ru-RU" sz="1400" dirty="0"/>
              <a:t>.</a:t>
            </a:r>
          </a:p>
          <a:p>
            <a:pPr indent="0">
              <a:lnSpc>
                <a:spcPct val="150000"/>
              </a:lnSpc>
              <a:spcBef>
                <a:spcPts val="0"/>
              </a:spcBef>
            </a:pPr>
            <a:endParaRPr lang="ru-RU" sz="1400" dirty="0">
              <a:solidFill>
                <a:srgbClr val="FF0000"/>
              </a:solidFill>
            </a:endParaRPr>
          </a:p>
          <a:p>
            <a:pPr indent="0">
              <a:lnSpc>
                <a:spcPct val="150000"/>
              </a:lnSpc>
              <a:spcBef>
                <a:spcPts val="0"/>
              </a:spcBef>
            </a:pPr>
            <a:endParaRPr lang="ru-RU" sz="1400"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С-3</a:t>
            </a:r>
          </a:p>
        </p:txBody>
      </p:sp>
      <p:pic>
        <p:nvPicPr>
          <p:cNvPr id="2049" name="Picture 1"/>
          <p:cNvPicPr>
            <a:picLocks noChangeAspect="1" noChangeArrowheads="1"/>
          </p:cNvPicPr>
          <p:nvPr/>
        </p:nvPicPr>
        <p:blipFill>
          <a:blip r:embed="rId2" cstate="print"/>
          <a:srcRect/>
          <a:stretch>
            <a:fillRect/>
          </a:stretch>
        </p:blipFill>
        <p:spPr bwMode="auto">
          <a:xfrm>
            <a:off x="21778" y="1400935"/>
            <a:ext cx="9098409" cy="4133090"/>
          </a:xfrm>
          <a:prstGeom prst="rect">
            <a:avLst/>
          </a:prstGeom>
          <a:noFill/>
          <a:ln w="9525">
            <a:noFill/>
            <a:miter lim="800000"/>
            <a:headEnd/>
            <a:tailEnd/>
          </a:ln>
          <a:effectLst/>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3342527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ИС-01</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255659" y="28613"/>
            <a:ext cx="5112568" cy="6840760"/>
          </a:xfrm>
          <a:prstGeom prst="rect">
            <a:avLst/>
          </a:prstGeom>
          <a:noFill/>
          <a:ln>
            <a:noFill/>
          </a:ln>
        </p:spPr>
      </p:pic>
      <p:sp>
        <p:nvSpPr>
          <p:cNvPr id="9" name="Прямоугольник 8">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34770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рямоугольник 7"/>
          <p:cNvSpPr/>
          <p:nvPr/>
        </p:nvSpPr>
        <p:spPr>
          <a:xfrm>
            <a:off x="6372200" y="332656"/>
            <a:ext cx="2664296"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a:latin typeface="Times New Roman" pitchFamily="18" charset="0"/>
                <a:cs typeface="Times New Roman" pitchFamily="18" charset="0"/>
              </a:rPr>
              <a:t>Индивидуальный комплект участника итогового сочинения (изложения)</a:t>
            </a:r>
            <a:endParaRPr lang="ru-RU" sz="1050" b="1" dirty="0">
              <a:latin typeface="Times New Roman" pitchFamily="18" charset="0"/>
              <a:cs typeface="Times New Roman" pitchFamily="18" charset="0"/>
            </a:endParaRPr>
          </a:p>
        </p:txBody>
      </p:sp>
      <p:pic>
        <p:nvPicPr>
          <p:cNvPr id="6" name="Рисунок 5"/>
          <p:cNvPicPr/>
          <p:nvPr/>
        </p:nvPicPr>
        <p:blipFill>
          <a:blip r:embed="rId2" cstate="print"/>
          <a:srcRect/>
          <a:stretch>
            <a:fillRect/>
          </a:stretch>
        </p:blipFill>
        <p:spPr bwMode="auto">
          <a:xfrm>
            <a:off x="3347864" y="1556792"/>
            <a:ext cx="3024336" cy="4536504"/>
          </a:xfrm>
          <a:prstGeom prst="rect">
            <a:avLst/>
          </a:prstGeom>
          <a:noFill/>
          <a:ln w="9525">
            <a:noFill/>
            <a:miter lim="800000"/>
            <a:headEnd/>
            <a:tailEnd/>
          </a:ln>
        </p:spPr>
      </p:pic>
      <p:pic>
        <p:nvPicPr>
          <p:cNvPr id="7" name="Рисунок 6"/>
          <p:cNvPicPr/>
          <p:nvPr/>
        </p:nvPicPr>
        <p:blipFill>
          <a:blip r:embed="rId3" cstate="print"/>
          <a:srcRect/>
          <a:stretch>
            <a:fillRect/>
          </a:stretch>
        </p:blipFill>
        <p:spPr bwMode="auto">
          <a:xfrm>
            <a:off x="6300191" y="3356992"/>
            <a:ext cx="2843809" cy="3501008"/>
          </a:xfrm>
          <a:prstGeom prst="rect">
            <a:avLst/>
          </a:prstGeom>
          <a:noFill/>
          <a:ln w="9525">
            <a:noFill/>
            <a:miter lim="800000"/>
            <a:headEnd/>
            <a:tailEnd/>
          </a:ln>
        </p:spPr>
      </p:pic>
      <p:sp>
        <p:nvSpPr>
          <p:cNvPr id="9" name="TextBox 8"/>
          <p:cNvSpPr txBox="1"/>
          <p:nvPr/>
        </p:nvSpPr>
        <p:spPr>
          <a:xfrm>
            <a:off x="107504" y="4941168"/>
            <a:ext cx="3240360" cy="1600438"/>
          </a:xfrm>
          <a:prstGeom prst="rect">
            <a:avLst/>
          </a:prstGeom>
          <a:noFill/>
        </p:spPr>
        <p:txBody>
          <a:bodyPr wrap="square" rtlCol="0">
            <a:spAutoFit/>
          </a:bodyPr>
          <a:lstStyle/>
          <a:p>
            <a:pPr indent="180975" algn="just"/>
            <a:r>
              <a:rPr lang="ru-RU" sz="1400" dirty="0">
                <a:latin typeface="Times New Roman" pitchFamily="18" charset="0"/>
                <a:cs typeface="Times New Roman" pitchFamily="18" charset="0"/>
              </a:rPr>
              <a:t>Участники итогового сочинения (изложения) выполняют сочинение (изложение) на черно-белых бланках регистрации и бланках записи (в том числе дополнительных бланках записи в случае если такие бланки выдавались участникам по запросу) формата А 4</a:t>
            </a:r>
          </a:p>
        </p:txBody>
      </p:sp>
      <p:sp>
        <p:nvSpPr>
          <p:cNvPr id="10" name="TextBox 9"/>
          <p:cNvSpPr txBox="1"/>
          <p:nvPr/>
        </p:nvSpPr>
        <p:spPr>
          <a:xfrm>
            <a:off x="6372200" y="1556792"/>
            <a:ext cx="2664296" cy="1169551"/>
          </a:xfrm>
          <a:prstGeom prst="rect">
            <a:avLst/>
          </a:prstGeom>
          <a:noFill/>
        </p:spPr>
        <p:txBody>
          <a:bodyPr wrap="square" rtlCol="0">
            <a:spAutoFit/>
          </a:bodyPr>
          <a:lstStyle/>
          <a:p>
            <a:pPr indent="180975" algn="just"/>
            <a:r>
              <a:rPr lang="ru-RU" sz="1400" dirty="0">
                <a:latin typeface="Times New Roman" pitchFamily="18" charset="0"/>
                <a:cs typeface="Times New Roman" pitchFamily="18" charset="0"/>
              </a:rPr>
              <a:t>Индивидуальный комплект участника итогового сочинения (изложения) состоит из бланка регистрации и двух бланков записи</a:t>
            </a:r>
          </a:p>
        </p:txBody>
      </p:sp>
      <p:pic>
        <p:nvPicPr>
          <p:cNvPr id="12" name="Рисунок 11"/>
          <p:cNvPicPr/>
          <p:nvPr/>
        </p:nvPicPr>
        <p:blipFill>
          <a:blip r:embed="rId4"/>
          <a:stretch>
            <a:fillRect/>
          </a:stretch>
        </p:blipFill>
        <p:spPr>
          <a:xfrm>
            <a:off x="0" y="21659"/>
            <a:ext cx="3347864" cy="4919508"/>
          </a:xfrm>
          <a:prstGeom prst="rect">
            <a:avLst/>
          </a:prstGeom>
        </p:spPr>
      </p:pic>
      <p:sp>
        <p:nvSpPr>
          <p:cNvPr id="11" name="Прямоугольник 10">
            <a:hlinkClick r:id="rId5" action="ppaction://hlinksldjump"/>
          </p:cNvPr>
          <p:cNvSpPr/>
          <p:nvPr/>
        </p:nvSpPr>
        <p:spPr>
          <a:xfrm>
            <a:off x="0" y="1"/>
            <a:ext cx="9144000" cy="6857999"/>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ИС-02</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208912" cy="5544616"/>
          </a:xfrm>
          <a:prstGeom prst="rect">
            <a:avLst/>
          </a:prstGeom>
          <a:noFill/>
          <a:ln>
            <a:noFill/>
          </a:ln>
        </p:spPr>
      </p:pic>
      <p:sp>
        <p:nvSpPr>
          <p:cNvPr id="9" name="Прямоугольник 8">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6987084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ИС-05</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0" y="5445224"/>
            <a:ext cx="1331640" cy="141277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76056" y="2348880"/>
            <a:ext cx="3960440" cy="1200329"/>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Необходимо самостоятельно вписать номер аудитории</a:t>
            </a:r>
          </a:p>
          <a:p>
            <a:pPr algn="ctr"/>
            <a:r>
              <a:rPr lang="ru-RU" sz="2400" dirty="0">
                <a:latin typeface="Times New Roman" pitchFamily="18" charset="0"/>
                <a:cs typeface="Times New Roman" pitchFamily="18" charset="0"/>
              </a:rPr>
              <a:t>(ауд. № …)</a:t>
            </a:r>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395537" y="188641"/>
            <a:ext cx="4248472" cy="6552728"/>
          </a:xfrm>
          <a:prstGeom prst="rect">
            <a:avLst/>
          </a:prstGeom>
          <a:noFill/>
          <a:ln>
            <a:noFill/>
          </a:ln>
        </p:spPr>
      </p:pic>
      <p:cxnSp>
        <p:nvCxnSpPr>
          <p:cNvPr id="10" name="Прямая со стрелкой 9"/>
          <p:cNvCxnSpPr/>
          <p:nvPr/>
        </p:nvCxnSpPr>
        <p:spPr>
          <a:xfrm flipH="1" flipV="1">
            <a:off x="899592" y="764704"/>
            <a:ext cx="4536504" cy="158417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Прямоугольник 11">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6171001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ИС-07</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6970"/>
            <a:ext cx="7776864" cy="6134398"/>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9842882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ИС-08</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562501" cy="6217245"/>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4655375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ЗАВЕРШЕНИЕ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07504" y="565872"/>
            <a:ext cx="8928992" cy="5743447"/>
          </a:xfrm>
        </p:spPr>
        <p:txBody>
          <a:bodyPr vert="horz" lIns="91440" tIns="45720" rIns="91440" bIns="45720" rtlCol="0">
            <a:noAutofit/>
          </a:bodyPr>
          <a:lstStyle/>
          <a:p>
            <a:pPr indent="457200" algn="ctr">
              <a:lnSpc>
                <a:spcPct val="150000"/>
              </a:lnSpc>
              <a:spcBef>
                <a:spcPts val="0"/>
              </a:spcBef>
              <a:tabLst>
                <a:tab pos="542925" algn="l"/>
                <a:tab pos="714375" algn="l"/>
              </a:tabLst>
            </a:pPr>
            <a:r>
              <a:rPr lang="ru-RU" sz="1600" b="1" dirty="0"/>
              <a:t>Принимает у членов комиссии:</a:t>
            </a:r>
          </a:p>
          <a:p>
            <a:pPr indent="450000">
              <a:lnSpc>
                <a:spcPct val="120000"/>
              </a:lnSpc>
              <a:spcBef>
                <a:spcPts val="0"/>
              </a:spcBef>
              <a:buFont typeface="Wingdings" panose="05000000000000000000" pitchFamily="2" charset="2"/>
              <a:buChar char="Ø"/>
              <a:tabLst>
                <a:tab pos="542925" algn="l"/>
                <a:tab pos="714375" algn="l"/>
              </a:tabLst>
            </a:pPr>
            <a:r>
              <a:rPr lang="ru-RU" sz="1500" dirty="0"/>
              <a:t>возвратный доставочный </a:t>
            </a:r>
            <a:r>
              <a:rPr lang="ru-RU" sz="1500"/>
              <a:t>конверт </a:t>
            </a:r>
            <a:r>
              <a:rPr lang="ru-RU" sz="1500" smtClean="0"/>
              <a:t>;</a:t>
            </a:r>
            <a:endParaRPr lang="ru-RU" sz="1500" dirty="0"/>
          </a:p>
          <a:p>
            <a:pPr indent="450000">
              <a:lnSpc>
                <a:spcPct val="120000"/>
              </a:lnSpc>
              <a:spcBef>
                <a:spcPts val="0"/>
              </a:spcBef>
              <a:buFont typeface="Wingdings" panose="05000000000000000000" pitchFamily="2" charset="2"/>
              <a:buChar char="Ø"/>
              <a:tabLst>
                <a:tab pos="542925" algn="l"/>
                <a:tab pos="714375" algn="l"/>
              </a:tabLst>
            </a:pPr>
            <a:r>
              <a:rPr lang="ru-RU" sz="1500" dirty="0"/>
              <a:t>индивидуальные комплекты, неиспользованные, испорченные, бракованные индивидуальные комплекты, индивидуальные комплекты;</a:t>
            </a:r>
          </a:p>
          <a:p>
            <a:pPr indent="450000">
              <a:lnSpc>
                <a:spcPct val="120000"/>
              </a:lnSpc>
              <a:spcBef>
                <a:spcPts val="0"/>
              </a:spcBef>
              <a:buFont typeface="Wingdings" panose="05000000000000000000" pitchFamily="2" charset="2"/>
              <a:buChar char="Ø"/>
              <a:tabLst>
                <a:tab pos="542925" algn="l"/>
                <a:tab pos="714375" algn="l"/>
              </a:tabLst>
            </a:pPr>
            <a:r>
              <a:rPr lang="ru-RU" sz="1500" dirty="0"/>
              <a:t>индивидуальные комплекты участников, не завершивших написание итогового сочинения (изложения) по уважительной причине, а также индивидуальные комплекты участников, удаленных с итогового сочинения (изложения) ;</a:t>
            </a:r>
          </a:p>
          <a:p>
            <a:pPr indent="450000">
              <a:lnSpc>
                <a:spcPct val="120000"/>
              </a:lnSpc>
              <a:spcBef>
                <a:spcPts val="0"/>
              </a:spcBef>
              <a:buFont typeface="Wingdings" panose="05000000000000000000" pitchFamily="2" charset="2"/>
              <a:buChar char="Ø"/>
              <a:tabLst>
                <a:tab pos="542925" algn="l"/>
                <a:tab pos="714375" algn="l"/>
              </a:tabLst>
            </a:pPr>
            <a:r>
              <a:rPr lang="ru-RU" sz="1500" dirty="0"/>
              <a:t>заполненные отчетные формы, в том числе:</a:t>
            </a:r>
          </a:p>
          <a:p>
            <a:pPr indent="457200">
              <a:lnSpc>
                <a:spcPct val="120000"/>
              </a:lnSpc>
              <a:spcBef>
                <a:spcPts val="0"/>
              </a:spcBef>
              <a:buFont typeface="Wingdings" panose="05000000000000000000" pitchFamily="2" charset="2"/>
              <a:buChar char="v"/>
              <a:tabLst>
                <a:tab pos="542925" algn="l"/>
                <a:tab pos="714375" algn="l"/>
              </a:tabLst>
            </a:pPr>
            <a:r>
              <a:rPr lang="ru-RU" sz="1500" dirty="0">
                <a:hlinkClick r:id="rId2" action="ppaction://hlinksldjump"/>
              </a:rPr>
              <a:t>Форма С-3 «Протокол выдачи дополнительного бланка записи ответов итогового сочинения (изложения)»</a:t>
            </a:r>
            <a:r>
              <a:rPr lang="ru-RU" sz="1500" dirty="0"/>
              <a:t>;</a:t>
            </a:r>
          </a:p>
          <a:p>
            <a:pPr indent="457200">
              <a:lnSpc>
                <a:spcPct val="120000"/>
              </a:lnSpc>
              <a:spcBef>
                <a:spcPts val="0"/>
              </a:spcBef>
              <a:buFont typeface="Wingdings" panose="05000000000000000000" pitchFamily="2" charset="2"/>
              <a:buChar char="v"/>
              <a:tabLst>
                <a:tab pos="542925" algn="l"/>
                <a:tab pos="714375" algn="l"/>
              </a:tabLst>
            </a:pPr>
            <a:r>
              <a:rPr lang="ru-RU" sz="1500" dirty="0">
                <a:hlinkClick r:id="rId3" action="ppaction://hlinksldjump"/>
              </a:rPr>
              <a:t>Форма ИС-01 «Списки распределения участников по ОО (местам проведения)»</a:t>
            </a:r>
            <a:r>
              <a:rPr lang="ru-RU" sz="1500" dirty="0"/>
              <a:t>;</a:t>
            </a:r>
          </a:p>
          <a:p>
            <a:pPr indent="457200">
              <a:lnSpc>
                <a:spcPct val="120000"/>
              </a:lnSpc>
              <a:spcBef>
                <a:spcPts val="0"/>
              </a:spcBef>
              <a:buFont typeface="Wingdings" panose="05000000000000000000" pitchFamily="2" charset="2"/>
              <a:buChar char="v"/>
              <a:tabLst>
                <a:tab pos="542925" algn="l"/>
                <a:tab pos="714375" algn="l"/>
              </a:tabLst>
            </a:pPr>
            <a:r>
              <a:rPr lang="ru-RU" sz="1500" dirty="0">
                <a:hlinkClick r:id="rId4" action="ppaction://hlinksldjump"/>
              </a:rPr>
              <a:t>Форма ИС-02 «Прикрепление ОО регистрации к ОО проведения (месту проведения)»</a:t>
            </a:r>
            <a:r>
              <a:rPr lang="ru-RU" sz="1500" dirty="0"/>
              <a:t>;</a:t>
            </a:r>
          </a:p>
          <a:p>
            <a:pPr indent="457200">
              <a:lnSpc>
                <a:spcPct val="120000"/>
              </a:lnSpc>
              <a:spcBef>
                <a:spcPts val="0"/>
              </a:spcBef>
              <a:buFont typeface="Wingdings" panose="05000000000000000000" pitchFamily="2" charset="2"/>
              <a:buChar char="v"/>
              <a:tabLst>
                <a:tab pos="542925" algn="l"/>
                <a:tab pos="714375" algn="l"/>
              </a:tabLst>
            </a:pPr>
            <a:r>
              <a:rPr lang="ru-RU" sz="1500" dirty="0">
                <a:hlinkClick r:id="rId5" action="ppaction://hlinksldjump"/>
              </a:rPr>
              <a:t>Форма ИС-05 «Ведомость проведения итогового сочинения (изложения) в кабинете ОО (места проведения)»</a:t>
            </a:r>
            <a:r>
              <a:rPr lang="ru-RU" sz="1500" dirty="0"/>
              <a:t>;</a:t>
            </a:r>
          </a:p>
          <a:p>
            <a:pPr indent="457200">
              <a:lnSpc>
                <a:spcPct val="120000"/>
              </a:lnSpc>
              <a:spcBef>
                <a:spcPts val="0"/>
              </a:spcBef>
              <a:buFont typeface="Wingdings" panose="05000000000000000000" pitchFamily="2" charset="2"/>
              <a:buChar char="v"/>
              <a:tabLst>
                <a:tab pos="542925" algn="l"/>
                <a:tab pos="714375" algn="l"/>
              </a:tabLst>
            </a:pPr>
            <a:r>
              <a:rPr lang="ru-RU" sz="1500" dirty="0">
                <a:hlinkClick r:id="rId6" action="ppaction://hlinksldjump"/>
              </a:rPr>
              <a:t>Форма ИС-07 «Ведомость коррекции персональных данных участников ГИА»</a:t>
            </a:r>
            <a:r>
              <a:rPr lang="ru-RU" sz="1500" dirty="0"/>
              <a:t>;</a:t>
            </a:r>
          </a:p>
          <a:p>
            <a:pPr indent="457200">
              <a:lnSpc>
                <a:spcPct val="120000"/>
              </a:lnSpc>
              <a:spcBef>
                <a:spcPts val="0"/>
              </a:spcBef>
              <a:buFont typeface="Wingdings" panose="05000000000000000000" pitchFamily="2" charset="2"/>
              <a:buChar char="v"/>
              <a:tabLst>
                <a:tab pos="542925" algn="l"/>
                <a:tab pos="714375" algn="l"/>
              </a:tabLst>
            </a:pPr>
            <a:r>
              <a:rPr lang="ru-RU" sz="1500" dirty="0">
                <a:hlinkClick r:id="rId7" action="ppaction://hlinksldjump"/>
              </a:rPr>
              <a:t>Форма ИС-08 «Акт о досрочном завершении написания итогового сочинения (изложения) по уважительным причинам»</a:t>
            </a:r>
            <a:r>
              <a:rPr lang="ru-RU" sz="1500" dirty="0"/>
              <a:t>.</a:t>
            </a:r>
          </a:p>
          <a:p>
            <a:pPr indent="457200" algn="ctr">
              <a:lnSpc>
                <a:spcPct val="150000"/>
              </a:lnSpc>
              <a:spcBef>
                <a:spcPts val="0"/>
              </a:spcBef>
              <a:tabLst>
                <a:tab pos="542925" algn="l"/>
                <a:tab pos="714375" algn="l"/>
              </a:tabLst>
            </a:pPr>
            <a:r>
              <a:rPr lang="ru-RU" sz="1800" b="1" dirty="0"/>
              <a:t>Заполняет </a:t>
            </a:r>
            <a:r>
              <a:rPr lang="ru-RU" sz="1800" b="1" dirty="0">
                <a:hlinkClick r:id="rId8" action="ppaction://hlinksldjump"/>
              </a:rPr>
              <a:t>форму С-2-С</a:t>
            </a:r>
            <a:endParaRPr lang="ru-RU" sz="1800" b="1" dirty="0"/>
          </a:p>
          <a:p>
            <a:pPr indent="457200" algn="ctr">
              <a:lnSpc>
                <a:spcPct val="150000"/>
              </a:lnSpc>
              <a:spcBef>
                <a:spcPts val="0"/>
              </a:spcBef>
              <a:tabLst>
                <a:tab pos="542925" algn="l"/>
                <a:tab pos="714375" algn="l"/>
              </a:tabLst>
            </a:pPr>
            <a:r>
              <a:rPr lang="ru-RU" sz="1800" b="1" dirty="0"/>
              <a:t>Заполняет </a:t>
            </a:r>
            <a:r>
              <a:rPr lang="ru-RU" sz="1800" b="1" dirty="0">
                <a:hlinkClick r:id="rId9" action="ppaction://hlinksldjump"/>
              </a:rPr>
              <a:t>форму С-2-И</a:t>
            </a:r>
            <a:endParaRPr lang="ru-RU" sz="1800" b="1" dirty="0"/>
          </a:p>
          <a:p>
            <a:pPr indent="457200">
              <a:lnSpc>
                <a:spcPct val="150000"/>
              </a:lnSpc>
              <a:spcBef>
                <a:spcPts val="0"/>
              </a:spcBef>
              <a:tabLst>
                <a:tab pos="542925" algn="l"/>
                <a:tab pos="714375" algn="l"/>
              </a:tabLst>
            </a:pPr>
            <a:endParaRPr lang="ru-RU" sz="16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С-3</a:t>
            </a:r>
          </a:p>
        </p:txBody>
      </p:sp>
      <p:pic>
        <p:nvPicPr>
          <p:cNvPr id="2049" name="Picture 1"/>
          <p:cNvPicPr>
            <a:picLocks noChangeAspect="1" noChangeArrowheads="1"/>
          </p:cNvPicPr>
          <p:nvPr/>
        </p:nvPicPr>
        <p:blipFill>
          <a:blip r:embed="rId2" cstate="print"/>
          <a:srcRect/>
          <a:stretch>
            <a:fillRect/>
          </a:stretch>
        </p:blipFill>
        <p:spPr bwMode="auto">
          <a:xfrm>
            <a:off x="21778" y="1400935"/>
            <a:ext cx="9098409" cy="4133090"/>
          </a:xfrm>
          <a:prstGeom prst="rect">
            <a:avLst/>
          </a:prstGeom>
          <a:noFill/>
          <a:ln w="9525">
            <a:noFill/>
            <a:miter lim="800000"/>
            <a:headEnd/>
            <a:tailEnd/>
          </a:ln>
          <a:effectLst/>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252362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ИС-01</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255659" y="28613"/>
            <a:ext cx="5112568" cy="6840760"/>
          </a:xfrm>
          <a:prstGeom prst="rect">
            <a:avLst/>
          </a:prstGeom>
          <a:noFill/>
          <a:ln>
            <a:noFill/>
          </a:ln>
        </p:spPr>
      </p:pic>
      <p:sp>
        <p:nvSpPr>
          <p:cNvPr id="6" name="Прямоугольник 5">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249885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ИС-02</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208912" cy="5544616"/>
          </a:xfrm>
          <a:prstGeom prst="rect">
            <a:avLst/>
          </a:prstGeom>
          <a:noFill/>
          <a:ln>
            <a:noFill/>
          </a:ln>
        </p:spPr>
      </p:pic>
      <p:sp>
        <p:nvSpPr>
          <p:cNvPr id="9" name="Прямоугольник 8">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6990799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ИС-05</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0" y="5445224"/>
            <a:ext cx="1331640" cy="141277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16632"/>
            <a:ext cx="4248472" cy="6552728"/>
          </a:xfrm>
          <a:prstGeom prst="rect">
            <a:avLst/>
          </a:prstGeom>
          <a:noFill/>
          <a:ln>
            <a:noFill/>
          </a:ln>
        </p:spPr>
      </p:pic>
      <p:sp>
        <p:nvSpPr>
          <p:cNvPr id="7" name="Прямоугольник 6">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450095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ИС-07</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6970"/>
            <a:ext cx="7776864" cy="6134398"/>
          </a:xfrm>
          <a:prstGeom prst="rect">
            <a:avLst/>
          </a:prstGeom>
          <a:noFill/>
          <a:ln>
            <a:noFill/>
          </a:ln>
        </p:spPr>
      </p:pic>
      <p:sp>
        <p:nvSpPr>
          <p:cNvPr id="7" name="Прямоугольник 6">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465674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p:nvPr/>
        </p:nvPicPr>
        <p:blipFill>
          <a:blip r:embed="rId2" cstate="print"/>
          <a:srcRect/>
          <a:stretch>
            <a:fillRect/>
          </a:stretch>
        </p:blipFill>
        <p:spPr bwMode="auto">
          <a:xfrm>
            <a:off x="794957" y="404664"/>
            <a:ext cx="2144349" cy="3456384"/>
          </a:xfrm>
          <a:prstGeom prst="rect">
            <a:avLst/>
          </a:prstGeom>
          <a:noFill/>
          <a:ln w="9525">
            <a:noFill/>
            <a:miter lim="800000"/>
            <a:headEnd/>
            <a:tailEnd/>
          </a:ln>
        </p:spPr>
      </p:pic>
      <p:pic>
        <p:nvPicPr>
          <p:cNvPr id="7" name="Рисунок 6"/>
          <p:cNvPicPr/>
          <p:nvPr/>
        </p:nvPicPr>
        <p:blipFill>
          <a:blip r:embed="rId3" cstate="print"/>
          <a:srcRect/>
          <a:stretch>
            <a:fillRect/>
          </a:stretch>
        </p:blipFill>
        <p:spPr bwMode="auto">
          <a:xfrm>
            <a:off x="3347864" y="404664"/>
            <a:ext cx="2271629" cy="3456384"/>
          </a:xfrm>
          <a:prstGeom prst="rect">
            <a:avLst/>
          </a:prstGeom>
          <a:noFill/>
          <a:ln w="9525">
            <a:noFill/>
            <a:miter lim="800000"/>
            <a:headEnd/>
            <a:tailEnd/>
          </a:ln>
        </p:spPr>
      </p:pic>
      <p:sp>
        <p:nvSpPr>
          <p:cNvPr id="9" name="TextBox 8"/>
          <p:cNvSpPr txBox="1"/>
          <p:nvPr/>
        </p:nvSpPr>
        <p:spPr>
          <a:xfrm>
            <a:off x="323528" y="4149080"/>
            <a:ext cx="8424936" cy="2246769"/>
          </a:xfrm>
          <a:prstGeom prst="rect">
            <a:avLst/>
          </a:prstGeom>
          <a:noFill/>
        </p:spPr>
        <p:txBody>
          <a:bodyPr wrap="square" rtlCol="0">
            <a:spAutoFit/>
          </a:bodyPr>
          <a:lstStyle/>
          <a:p>
            <a:pPr indent="180975" algn="just"/>
            <a:r>
              <a:rPr lang="ru-RU" sz="1400" dirty="0">
                <a:latin typeface="Times New Roman" pitchFamily="18" charset="0"/>
                <a:cs typeface="Times New Roman" pitchFamily="18" charset="0"/>
              </a:rPr>
              <a:t>Комплект участника содержит </a:t>
            </a:r>
            <a:r>
              <a:rPr lang="ru-RU" sz="1400" b="1" u="sng" dirty="0">
                <a:latin typeface="Times New Roman" pitchFamily="18" charset="0"/>
                <a:cs typeface="Times New Roman" pitchFamily="18" charset="0"/>
              </a:rPr>
              <a:t>два двусторонних бланка записи (двусторонняя печать)</a:t>
            </a:r>
            <a:r>
              <a:rPr lang="ru-RU" sz="1400" dirty="0">
                <a:latin typeface="Times New Roman" pitchFamily="18" charset="0"/>
                <a:cs typeface="Times New Roman" pitchFamily="18" charset="0"/>
              </a:rPr>
              <a:t>.</a:t>
            </a:r>
          </a:p>
          <a:p>
            <a:pPr indent="180975" algn="ctr"/>
            <a:r>
              <a:rPr lang="ru-RU" sz="1400" b="1" dirty="0">
                <a:latin typeface="Times New Roman" pitchFamily="18" charset="0"/>
                <a:cs typeface="Times New Roman" pitchFamily="18" charset="0"/>
              </a:rPr>
              <a:t>Заполнение бланка записи:</a:t>
            </a:r>
          </a:p>
          <a:p>
            <a:pPr indent="180975" algn="just">
              <a:buFont typeface="Wingdings" pitchFamily="2" charset="2"/>
              <a:buChar char="Ø"/>
            </a:pPr>
            <a:r>
              <a:rPr lang="ru-RU" sz="1400" dirty="0">
                <a:latin typeface="Times New Roman" pitchFamily="18" charset="0"/>
                <a:cs typeface="Times New Roman" pitchFamily="18" charset="0"/>
              </a:rPr>
              <a:t>поле «Лист №» заполняется членом комиссии в случае выдачи участнику дополнительного бланка записи;</a:t>
            </a:r>
          </a:p>
          <a:p>
            <a:pPr indent="180975" algn="just">
              <a:buFont typeface="Wingdings" pitchFamily="2" charset="2"/>
              <a:buChar char="Ø"/>
            </a:pPr>
            <a:r>
              <a:rPr lang="ru-RU" sz="1400" dirty="0">
                <a:latin typeface="Times New Roman" pitchFamily="18" charset="0"/>
                <a:cs typeface="Times New Roman" pitchFamily="18" charset="0"/>
              </a:rPr>
              <a:t>поле «код вида работы» формируется </a:t>
            </a:r>
            <a:r>
              <a:rPr lang="ru-RU" sz="1400" dirty="0" err="1">
                <a:latin typeface="Times New Roman" pitchFamily="18" charset="0"/>
                <a:cs typeface="Times New Roman" pitchFamily="18" charset="0"/>
              </a:rPr>
              <a:t>автоматизированно</a:t>
            </a:r>
            <a:r>
              <a:rPr lang="ru-RU" sz="1400" dirty="0">
                <a:latin typeface="Times New Roman" pitchFamily="18" charset="0"/>
                <a:cs typeface="Times New Roman" pitchFamily="18" charset="0"/>
              </a:rPr>
              <a:t> при печати бланков.</a:t>
            </a:r>
          </a:p>
          <a:p>
            <a:pPr indent="180975" algn="just">
              <a:buFont typeface="Wingdings" pitchFamily="2" charset="2"/>
              <a:buChar char="Ø"/>
            </a:pPr>
            <a:r>
              <a:rPr lang="ru-RU" sz="1400" dirty="0">
                <a:latin typeface="Times New Roman" pitchFamily="18" charset="0"/>
                <a:cs typeface="Times New Roman" pitchFamily="18" charset="0"/>
              </a:rPr>
              <a:t>информация для заполнения полей о коде региона, коде и названии работы, а также номере темы должна быть продублирована с бланка регистрации. «ФИО» участника заполняется прописью. В поле «ФИО участника» при нехватке места участник может внести только фамилию и инициалы.</a:t>
            </a:r>
          </a:p>
          <a:p>
            <a:pPr indent="180975" algn="just"/>
            <a:r>
              <a:rPr lang="ru-RU" sz="1400" dirty="0">
                <a:latin typeface="Times New Roman" pitchFamily="18" charset="0"/>
                <a:cs typeface="Times New Roman" pitchFamily="18" charset="0"/>
              </a:rPr>
              <a:t>При недостатке места для ответов на лицевой стороне бланка записи участник обязан продолжить записи на оборотной стороне бланка, сделав внизу лицевой стороны запись </a:t>
            </a:r>
            <a:r>
              <a:rPr lang="ru-RU" sz="1400" b="1" u="sng" dirty="0">
                <a:latin typeface="Times New Roman" pitchFamily="18" charset="0"/>
                <a:cs typeface="Times New Roman" pitchFamily="18" charset="0"/>
              </a:rPr>
              <a:t>«смотри на обороте»</a:t>
            </a:r>
            <a:r>
              <a:rPr lang="ru-RU" sz="1400" dirty="0">
                <a:latin typeface="Times New Roman" pitchFamily="18" charset="0"/>
                <a:cs typeface="Times New Roman" pitchFamily="18" charset="0"/>
              </a:rPr>
              <a:t>. </a:t>
            </a:r>
          </a:p>
        </p:txBody>
      </p:sp>
      <p:sp>
        <p:nvSpPr>
          <p:cNvPr id="5" name="TextBox 4"/>
          <p:cNvSpPr txBox="1"/>
          <p:nvPr/>
        </p:nvSpPr>
        <p:spPr>
          <a:xfrm>
            <a:off x="5796136" y="2060848"/>
            <a:ext cx="3024336"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ru-RU" sz="1400" b="1" dirty="0">
                <a:latin typeface="Times New Roman" pitchFamily="18" charset="0"/>
                <a:cs typeface="Times New Roman" pitchFamily="18" charset="0"/>
              </a:rPr>
              <a:t>Обращаем Ваше внимание, В бланке записи участники итогового сочинения (изложения) </a:t>
            </a:r>
            <a:r>
              <a:rPr lang="ru-RU" sz="1400" b="1" u="sng" dirty="0">
                <a:latin typeface="Times New Roman" pitchFamily="18" charset="0"/>
                <a:cs typeface="Times New Roman" pitchFamily="18" charset="0"/>
              </a:rPr>
              <a:t>переписывают название выбранной ими темы сочинения </a:t>
            </a:r>
            <a:r>
              <a:rPr lang="ru-RU" sz="1400" b="1" dirty="0">
                <a:latin typeface="Times New Roman" pitchFamily="18" charset="0"/>
                <a:cs typeface="Times New Roman" pitchFamily="18" charset="0"/>
              </a:rPr>
              <a:t>(текста изложения) </a:t>
            </a:r>
          </a:p>
        </p:txBody>
      </p:sp>
      <p:sp>
        <p:nvSpPr>
          <p:cNvPr id="8" name="TextBox 7"/>
          <p:cNvSpPr txBox="1"/>
          <p:nvPr/>
        </p:nvSpPr>
        <p:spPr>
          <a:xfrm>
            <a:off x="5798355" y="316394"/>
            <a:ext cx="3024336" cy="160043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ru-RU" sz="1400" b="1" dirty="0">
                <a:latin typeface="Times New Roman" pitchFamily="18" charset="0"/>
                <a:cs typeface="Times New Roman" pitchFamily="18" charset="0"/>
              </a:rPr>
              <a:t>Обращаем Ваше внимание, </a:t>
            </a:r>
            <a:r>
              <a:rPr lang="ru-RU" sz="1400" b="1" u="sng" dirty="0">
                <a:latin typeface="Times New Roman" pitchFamily="18" charset="0"/>
                <a:cs typeface="Times New Roman" pitchFamily="18" charset="0"/>
              </a:rPr>
              <a:t>на оборотной стороне бланка записи </a:t>
            </a:r>
            <a:r>
              <a:rPr lang="ru-RU" sz="1400" b="1" dirty="0">
                <a:latin typeface="Times New Roman" pitchFamily="18" charset="0"/>
                <a:cs typeface="Times New Roman" pitchFamily="18" charset="0"/>
              </a:rPr>
              <a:t>(в том числе на оборотной стороне дополнительного бланка записи) участнику итогового сочинения (изложения) </a:t>
            </a:r>
            <a:r>
              <a:rPr lang="ru-RU" sz="1400" b="1" u="sng" dirty="0">
                <a:latin typeface="Times New Roman" pitchFamily="18" charset="0"/>
                <a:cs typeface="Times New Roman" pitchFamily="18" charset="0"/>
              </a:rPr>
              <a:t>следует указать Ф.И.О. </a:t>
            </a:r>
          </a:p>
        </p:txBody>
      </p:sp>
      <p:sp>
        <p:nvSpPr>
          <p:cNvPr id="10" name="Прямоугольник 9">
            <a:hlinkClick r:id="rId4"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ИС-08</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562501" cy="6217245"/>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82789795"/>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36829" y="10696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С-2-С</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42875" y="763860"/>
            <a:ext cx="8858250" cy="5905500"/>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095478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С-2-И</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71450" y="801960"/>
            <a:ext cx="8801100" cy="5867400"/>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3736270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p>
        </p:txBody>
      </p:sp>
      <p:sp>
        <p:nvSpPr>
          <p:cNvPr id="8" name="Содержимое 2"/>
          <p:cNvSpPr txBox="1">
            <a:spLocks/>
          </p:cNvSpPr>
          <p:nvPr/>
        </p:nvSpPr>
        <p:spPr>
          <a:xfrm>
            <a:off x="395536" y="404664"/>
            <a:ext cx="8568952" cy="2212936"/>
          </a:xfrm>
          <a:prstGeom prst="rect">
            <a:avLst/>
          </a:prstGeom>
        </p:spPr>
        <p:txBody>
          <a:bodyPr vert="horz" lIns="91440" tIns="45720" rIns="91440" bIns="45720" rtlCol="0">
            <a:noAutofit/>
          </a:bodyPr>
          <a:lstStyle/>
          <a:p>
            <a:pPr marL="0" lvl="2" algn="ctr"/>
            <a:r>
              <a:rPr lang="ru-RU" b="1" dirty="0">
                <a:latin typeface="Times New Roman" pitchFamily="18" charset="0"/>
                <a:cs typeface="Times New Roman" pitchFamily="18" charset="0"/>
              </a:rPr>
              <a:t>Разъяснение по заполнению формы С-4:</a:t>
            </a:r>
          </a:p>
          <a:p>
            <a:pPr lvl="0" algn="just">
              <a:spcBef>
                <a:spcPct val="20000"/>
              </a:spcBef>
              <a:buFont typeface="Wingdings" pitchFamily="2" charset="2"/>
              <a:buChar char="v"/>
            </a:pPr>
            <a:r>
              <a:rPr lang="ru-RU" sz="1200" dirty="0">
                <a:latin typeface="Times New Roman" pitchFamily="18" charset="0"/>
                <a:cs typeface="Times New Roman" pitchFamily="18" charset="0"/>
              </a:rPr>
              <a:t>Протокол передачи руководителем образовательной организации оригиналов бланков участников итогового сочинения (изложения) техническому специалисту;</a:t>
            </a:r>
          </a:p>
          <a:p>
            <a:pPr lvl="0" algn="just">
              <a:spcBef>
                <a:spcPct val="20000"/>
              </a:spcBef>
              <a:buFont typeface="Wingdings" pitchFamily="2" charset="2"/>
              <a:buChar char="v"/>
            </a:pPr>
            <a:r>
              <a:rPr lang="ru-RU" sz="1200" dirty="0">
                <a:latin typeface="Times New Roman" pitchFamily="18" charset="0"/>
                <a:cs typeface="Times New Roman" pitchFamily="18" charset="0"/>
              </a:rPr>
              <a:t>Протокол передачи техническим специалистом оригиналов и копий бланков участников итогового сочинения (изложения) руководителю образовательной организации;</a:t>
            </a:r>
          </a:p>
          <a:p>
            <a:pPr lvl="0" algn="just">
              <a:spcBef>
                <a:spcPct val="20000"/>
              </a:spcBef>
              <a:buFont typeface="Wingdings" pitchFamily="2" charset="2"/>
              <a:buChar char="v"/>
            </a:pPr>
            <a:r>
              <a:rPr lang="ru-RU" sz="1200" dirty="0">
                <a:latin typeface="Times New Roman" pitchFamily="18" charset="0"/>
                <a:cs typeface="Times New Roman" pitchFamily="18" charset="0"/>
              </a:rPr>
              <a:t>Протокол выдачи копий бланков участников итогового сочинения (изложения) на проверку ;</a:t>
            </a:r>
          </a:p>
          <a:p>
            <a:pPr lvl="0" algn="just">
              <a:spcBef>
                <a:spcPct val="20000"/>
              </a:spcBef>
              <a:buFont typeface="Wingdings" pitchFamily="2" charset="2"/>
              <a:buChar char="v"/>
            </a:pPr>
            <a:r>
              <a:rPr lang="ru-RU" sz="1200" dirty="0">
                <a:latin typeface="Times New Roman" pitchFamily="18" charset="0"/>
                <a:cs typeface="Times New Roman" pitchFamily="18" charset="0"/>
              </a:rPr>
              <a:t>Протокол передачи копий бланков участников итогового сочинения (изложения) для оформления ;</a:t>
            </a:r>
          </a:p>
          <a:p>
            <a:pPr lvl="0" algn="just">
              <a:spcBef>
                <a:spcPct val="20000"/>
              </a:spcBef>
              <a:buFont typeface="Wingdings" pitchFamily="2" charset="2"/>
              <a:buChar char="v"/>
            </a:pPr>
            <a:r>
              <a:rPr lang="ru-RU" sz="1200" dirty="0">
                <a:latin typeface="Times New Roman" pitchFamily="18" charset="0"/>
                <a:cs typeface="Times New Roman" pitchFamily="18" charset="0"/>
              </a:rPr>
              <a:t>Протокол передачи оригиналов и копий бланков для переноса оценок за итоговое сочинение (изложение) в оригиналы;</a:t>
            </a:r>
          </a:p>
          <a:p>
            <a:pPr lvl="0" algn="just">
              <a:spcBef>
                <a:spcPct val="20000"/>
              </a:spcBef>
              <a:buFont typeface="Wingdings" pitchFamily="2" charset="2"/>
              <a:buChar char="v"/>
            </a:pPr>
            <a:r>
              <a:rPr lang="ru-RU" sz="1200" dirty="0">
                <a:latin typeface="Times New Roman" pitchFamily="18" charset="0"/>
                <a:cs typeface="Times New Roman" pitchFamily="18" charset="0"/>
              </a:rPr>
              <a:t>Протокол передачи оригиналов и копий бланков после переноса оценок за итоговое сочинение (изложение) в оригиналы;</a:t>
            </a:r>
          </a:p>
          <a:p>
            <a:pPr algn="just">
              <a:spcBef>
                <a:spcPct val="20000"/>
              </a:spcBef>
              <a:buFont typeface="Wingdings" pitchFamily="2" charset="2"/>
              <a:buChar char="v"/>
            </a:pPr>
            <a:r>
              <a:rPr lang="ru-RU" sz="1200" dirty="0">
                <a:latin typeface="Times New Roman" pitchFamily="18" charset="0"/>
                <a:cs typeface="Times New Roman" pitchFamily="18" charset="0"/>
              </a:rPr>
              <a:t>Акт переноса оценок за итоговое сочинение (изложение) из копий бланков в оригиналы;</a:t>
            </a:r>
          </a:p>
          <a:p>
            <a:pPr algn="just">
              <a:spcBef>
                <a:spcPct val="20000"/>
              </a:spcBef>
              <a:buFont typeface="Wingdings" pitchFamily="2" charset="2"/>
              <a:buChar char="v"/>
            </a:pPr>
            <a:r>
              <a:rPr lang="ru-RU" sz="1200" dirty="0">
                <a:latin typeface="Times New Roman" pitchFamily="18" charset="0"/>
                <a:cs typeface="Times New Roman" pitchFamily="18" charset="0"/>
              </a:rPr>
              <a:t>Акт о комплектовании </a:t>
            </a:r>
            <a:r>
              <a:rPr lang="ru-RU" sz="1400" dirty="0">
                <a:latin typeface="Times New Roman" pitchFamily="18" charset="0"/>
                <a:cs typeface="Times New Roman" pitchFamily="18" charset="0"/>
              </a:rPr>
              <a:t>возвратных пакетов для обработки в РЦОИ МО</a:t>
            </a:r>
          </a:p>
          <a:p>
            <a:pPr lvl="0" algn="just">
              <a:spcBef>
                <a:spcPct val="20000"/>
              </a:spcBef>
              <a:buFont typeface="Wingdings" pitchFamily="2" charset="2"/>
              <a:buChar char="v"/>
            </a:pPr>
            <a:endParaRPr lang="ru-RU" sz="2800" dirty="0">
              <a:latin typeface="Times New Roman" pitchFamily="18" charset="0"/>
              <a:cs typeface="Times New Roman" pitchFamily="18" charset="0"/>
            </a:endParaRPr>
          </a:p>
        </p:txBody>
      </p:sp>
      <p:sp>
        <p:nvSpPr>
          <p:cNvPr id="4" name="Скругленный прямоугольник 3"/>
          <p:cNvSpPr/>
          <p:nvPr/>
        </p:nvSpPr>
        <p:spPr>
          <a:xfrm>
            <a:off x="899592" y="3138342"/>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Руководитель образовательной организации</a:t>
            </a:r>
          </a:p>
        </p:txBody>
      </p:sp>
      <p:sp>
        <p:nvSpPr>
          <p:cNvPr id="7" name="Скругленный прямоугольник 6"/>
          <p:cNvSpPr/>
          <p:nvPr/>
        </p:nvSpPr>
        <p:spPr>
          <a:xfrm>
            <a:off x="5508104" y="3138342"/>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Технический специалист</a:t>
            </a:r>
          </a:p>
        </p:txBody>
      </p:sp>
      <p:sp>
        <p:nvSpPr>
          <p:cNvPr id="9" name="Скругленный прямоугольник 8"/>
          <p:cNvSpPr/>
          <p:nvPr/>
        </p:nvSpPr>
        <p:spPr>
          <a:xfrm>
            <a:off x="899592" y="3786414"/>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Руководитель образовательной организации</a:t>
            </a:r>
          </a:p>
        </p:txBody>
      </p:sp>
      <p:sp>
        <p:nvSpPr>
          <p:cNvPr id="10" name="Скругленный прямоугольник 9"/>
          <p:cNvSpPr/>
          <p:nvPr/>
        </p:nvSpPr>
        <p:spPr>
          <a:xfrm>
            <a:off x="5508104" y="3786414"/>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Технический специалист</a:t>
            </a:r>
          </a:p>
        </p:txBody>
      </p:sp>
      <p:cxnSp>
        <p:nvCxnSpPr>
          <p:cNvPr id="12" name="Прямая со стрелкой 11"/>
          <p:cNvCxnSpPr>
            <a:stCxn id="4" idx="3"/>
            <a:endCxn id="7" idx="1"/>
          </p:cNvCxnSpPr>
          <p:nvPr/>
        </p:nvCxnSpPr>
        <p:spPr>
          <a:xfrm>
            <a:off x="3491880" y="3354366"/>
            <a:ext cx="201622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3" name="Прямая со стрелкой 12"/>
          <p:cNvCxnSpPr/>
          <p:nvPr/>
        </p:nvCxnSpPr>
        <p:spPr>
          <a:xfrm flipH="1">
            <a:off x="3491880" y="4002438"/>
            <a:ext cx="201622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3635896" y="3112464"/>
            <a:ext cx="1728192" cy="276999"/>
          </a:xfrm>
          <a:prstGeom prst="rect">
            <a:avLst/>
          </a:prstGeom>
          <a:noFill/>
        </p:spPr>
        <p:txBody>
          <a:bodyPr wrap="square" rtlCol="0">
            <a:spAutoFit/>
          </a:bodyPr>
          <a:lstStyle/>
          <a:p>
            <a:pPr algn="ctr"/>
            <a:r>
              <a:rPr lang="ru-RU" sz="1200" dirty="0">
                <a:latin typeface="Times New Roman" pitchFamily="18" charset="0"/>
                <a:cs typeface="Times New Roman" pitchFamily="18" charset="0"/>
              </a:rPr>
              <a:t>Оригиналы бланков</a:t>
            </a:r>
          </a:p>
        </p:txBody>
      </p:sp>
      <p:sp>
        <p:nvSpPr>
          <p:cNvPr id="15" name="TextBox 14"/>
          <p:cNvSpPr txBox="1"/>
          <p:nvPr/>
        </p:nvSpPr>
        <p:spPr>
          <a:xfrm>
            <a:off x="3635896" y="3593642"/>
            <a:ext cx="1728192" cy="461665"/>
          </a:xfrm>
          <a:prstGeom prst="rect">
            <a:avLst/>
          </a:prstGeom>
          <a:noFill/>
        </p:spPr>
        <p:txBody>
          <a:bodyPr wrap="square" rtlCol="0">
            <a:spAutoFit/>
          </a:bodyPr>
          <a:lstStyle/>
          <a:p>
            <a:pPr algn="ctr"/>
            <a:r>
              <a:rPr lang="ru-RU" sz="1200" dirty="0">
                <a:latin typeface="Times New Roman" pitchFamily="18" charset="0"/>
                <a:cs typeface="Times New Roman" pitchFamily="18" charset="0"/>
              </a:rPr>
              <a:t>Оригиналы бланков + </a:t>
            </a:r>
          </a:p>
          <a:p>
            <a:pPr algn="ctr"/>
            <a:r>
              <a:rPr lang="ru-RU" sz="1200" dirty="0">
                <a:latin typeface="Times New Roman" pitchFamily="18" charset="0"/>
                <a:cs typeface="Times New Roman" pitchFamily="18" charset="0"/>
              </a:rPr>
              <a:t>Копии бланков</a:t>
            </a:r>
          </a:p>
        </p:txBody>
      </p:sp>
      <p:sp>
        <p:nvSpPr>
          <p:cNvPr id="16" name="Скругленный прямоугольник 15"/>
          <p:cNvSpPr/>
          <p:nvPr/>
        </p:nvSpPr>
        <p:spPr>
          <a:xfrm>
            <a:off x="899592" y="4437112"/>
            <a:ext cx="2592288" cy="432048"/>
          </a:xfrm>
          <a:prstGeom prst="roundRect">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Руководитель образовательной организации</a:t>
            </a:r>
          </a:p>
        </p:txBody>
      </p:sp>
      <p:sp>
        <p:nvSpPr>
          <p:cNvPr id="17" name="Скругленный прямоугольник 16"/>
          <p:cNvSpPr/>
          <p:nvPr/>
        </p:nvSpPr>
        <p:spPr>
          <a:xfrm>
            <a:off x="5508104" y="4437112"/>
            <a:ext cx="2592288" cy="432048"/>
          </a:xfrm>
          <a:prstGeom prst="roundRect">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Ответственное лицо комиссии по проверке</a:t>
            </a:r>
          </a:p>
        </p:txBody>
      </p:sp>
      <p:sp>
        <p:nvSpPr>
          <p:cNvPr id="18" name="Скругленный прямоугольник 17"/>
          <p:cNvSpPr/>
          <p:nvPr/>
        </p:nvSpPr>
        <p:spPr>
          <a:xfrm>
            <a:off x="899592" y="5085184"/>
            <a:ext cx="2592288" cy="432048"/>
          </a:xfrm>
          <a:prstGeom prst="roundRect">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Руководитель образовательной организации</a:t>
            </a:r>
          </a:p>
        </p:txBody>
      </p:sp>
      <p:sp>
        <p:nvSpPr>
          <p:cNvPr id="19" name="Скругленный прямоугольник 18"/>
          <p:cNvSpPr/>
          <p:nvPr/>
        </p:nvSpPr>
        <p:spPr>
          <a:xfrm>
            <a:off x="5508104" y="5085184"/>
            <a:ext cx="2592288" cy="432048"/>
          </a:xfrm>
          <a:prstGeom prst="roundRect">
            <a:avLst/>
          </a:prstGeom>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Ответственное лицо комиссии по проверке</a:t>
            </a:r>
          </a:p>
        </p:txBody>
      </p:sp>
      <p:cxnSp>
        <p:nvCxnSpPr>
          <p:cNvPr id="20" name="Прямая со стрелкой 19"/>
          <p:cNvCxnSpPr>
            <a:stCxn id="16" idx="3"/>
            <a:endCxn id="17" idx="1"/>
          </p:cNvCxnSpPr>
          <p:nvPr/>
        </p:nvCxnSpPr>
        <p:spPr>
          <a:xfrm>
            <a:off x="3491880" y="4653136"/>
            <a:ext cx="2016224" cy="0"/>
          </a:xfrm>
          <a:prstGeom prst="straightConnector1">
            <a:avLst/>
          </a:prstGeom>
          <a:ln>
            <a:solidFill>
              <a:srgbClr val="00B0F0"/>
            </a:solidFill>
            <a:tailEnd type="arrow"/>
          </a:ln>
        </p:spPr>
        <p:style>
          <a:lnRef idx="2">
            <a:schemeClr val="accent3"/>
          </a:lnRef>
          <a:fillRef idx="0">
            <a:schemeClr val="accent3"/>
          </a:fillRef>
          <a:effectRef idx="1">
            <a:schemeClr val="accent3"/>
          </a:effectRef>
          <a:fontRef idx="minor">
            <a:schemeClr val="tx1"/>
          </a:fontRef>
        </p:style>
      </p:cxnSp>
      <p:cxnSp>
        <p:nvCxnSpPr>
          <p:cNvPr id="21" name="Прямая со стрелкой 20"/>
          <p:cNvCxnSpPr/>
          <p:nvPr/>
        </p:nvCxnSpPr>
        <p:spPr>
          <a:xfrm flipH="1">
            <a:off x="3491880" y="5301208"/>
            <a:ext cx="2016224" cy="0"/>
          </a:xfrm>
          <a:prstGeom prst="straightConnector1">
            <a:avLst/>
          </a:prstGeom>
          <a:ln>
            <a:solidFill>
              <a:srgbClr val="00B0F0"/>
            </a:solidFill>
            <a:tailEnd type="arrow"/>
          </a:ln>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3635896" y="4411234"/>
            <a:ext cx="1728192" cy="276999"/>
          </a:xfrm>
          <a:prstGeom prst="rect">
            <a:avLst/>
          </a:prstGeom>
          <a:noFill/>
          <a:ln>
            <a:noFill/>
          </a:ln>
        </p:spPr>
        <p:txBody>
          <a:bodyPr wrap="square" rtlCol="0">
            <a:spAutoFit/>
          </a:bodyPr>
          <a:lstStyle/>
          <a:p>
            <a:pPr algn="ctr"/>
            <a:r>
              <a:rPr lang="ru-RU" sz="1200" dirty="0">
                <a:latin typeface="Times New Roman" pitchFamily="18" charset="0"/>
                <a:cs typeface="Times New Roman" pitchFamily="18" charset="0"/>
              </a:rPr>
              <a:t>Копии бланков</a:t>
            </a:r>
          </a:p>
        </p:txBody>
      </p:sp>
      <p:sp>
        <p:nvSpPr>
          <p:cNvPr id="23" name="TextBox 22"/>
          <p:cNvSpPr txBox="1"/>
          <p:nvPr/>
        </p:nvSpPr>
        <p:spPr>
          <a:xfrm>
            <a:off x="3635896" y="5030428"/>
            <a:ext cx="1728192" cy="276999"/>
          </a:xfrm>
          <a:prstGeom prst="rect">
            <a:avLst/>
          </a:prstGeom>
          <a:noFill/>
          <a:ln>
            <a:noFill/>
          </a:ln>
        </p:spPr>
        <p:txBody>
          <a:bodyPr wrap="square" rtlCol="0">
            <a:spAutoFit/>
          </a:bodyPr>
          <a:lstStyle/>
          <a:p>
            <a:pPr algn="ctr"/>
            <a:r>
              <a:rPr lang="ru-RU" sz="1200" dirty="0">
                <a:latin typeface="Times New Roman" pitchFamily="18" charset="0"/>
                <a:cs typeface="Times New Roman" pitchFamily="18" charset="0"/>
              </a:rPr>
              <a:t>Копии бланков</a:t>
            </a:r>
          </a:p>
        </p:txBody>
      </p:sp>
      <p:sp>
        <p:nvSpPr>
          <p:cNvPr id="24" name="Скругленный прямоугольник 23"/>
          <p:cNvSpPr/>
          <p:nvPr/>
        </p:nvSpPr>
        <p:spPr>
          <a:xfrm>
            <a:off x="899592" y="5779012"/>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Руководитель образовательной организации</a:t>
            </a:r>
          </a:p>
        </p:txBody>
      </p:sp>
      <p:sp>
        <p:nvSpPr>
          <p:cNvPr id="25" name="Скругленный прямоугольник 24"/>
          <p:cNvSpPr/>
          <p:nvPr/>
        </p:nvSpPr>
        <p:spPr>
          <a:xfrm>
            <a:off x="5508104" y="5779012"/>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Ответственное лицо за перенос результатов</a:t>
            </a:r>
          </a:p>
        </p:txBody>
      </p:sp>
      <p:sp>
        <p:nvSpPr>
          <p:cNvPr id="26" name="Скругленный прямоугольник 25"/>
          <p:cNvSpPr/>
          <p:nvPr/>
        </p:nvSpPr>
        <p:spPr>
          <a:xfrm>
            <a:off x="899592" y="6289068"/>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Руководитель образовательной организации</a:t>
            </a:r>
          </a:p>
        </p:txBody>
      </p:sp>
      <p:sp>
        <p:nvSpPr>
          <p:cNvPr id="27" name="Скругленный прямоугольник 26"/>
          <p:cNvSpPr/>
          <p:nvPr/>
        </p:nvSpPr>
        <p:spPr>
          <a:xfrm>
            <a:off x="5508104" y="6289068"/>
            <a:ext cx="2592288"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Ответственное лицо за перенос результатов</a:t>
            </a:r>
          </a:p>
        </p:txBody>
      </p:sp>
      <p:cxnSp>
        <p:nvCxnSpPr>
          <p:cNvPr id="28" name="Прямая со стрелкой 27"/>
          <p:cNvCxnSpPr>
            <a:stCxn id="24" idx="3"/>
            <a:endCxn id="25" idx="1"/>
          </p:cNvCxnSpPr>
          <p:nvPr/>
        </p:nvCxnSpPr>
        <p:spPr>
          <a:xfrm>
            <a:off x="3491880" y="5995036"/>
            <a:ext cx="201622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9" name="Прямая со стрелкой 28"/>
          <p:cNvCxnSpPr/>
          <p:nvPr/>
        </p:nvCxnSpPr>
        <p:spPr>
          <a:xfrm flipH="1">
            <a:off x="3491880" y="6505092"/>
            <a:ext cx="201622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1" name="TextBox 30"/>
          <p:cNvSpPr txBox="1"/>
          <p:nvPr/>
        </p:nvSpPr>
        <p:spPr>
          <a:xfrm>
            <a:off x="3635896" y="6096296"/>
            <a:ext cx="1728192" cy="461665"/>
          </a:xfrm>
          <a:prstGeom prst="rect">
            <a:avLst/>
          </a:prstGeom>
          <a:noFill/>
        </p:spPr>
        <p:txBody>
          <a:bodyPr wrap="square" rtlCol="0">
            <a:spAutoFit/>
          </a:bodyPr>
          <a:lstStyle/>
          <a:p>
            <a:pPr algn="ctr"/>
            <a:r>
              <a:rPr lang="ru-RU" sz="1200" dirty="0">
                <a:latin typeface="Times New Roman" pitchFamily="18" charset="0"/>
                <a:cs typeface="Times New Roman" pitchFamily="18" charset="0"/>
              </a:rPr>
              <a:t>Оригиналы бланков + </a:t>
            </a:r>
          </a:p>
          <a:p>
            <a:pPr algn="ctr"/>
            <a:r>
              <a:rPr lang="ru-RU" sz="1200" dirty="0">
                <a:latin typeface="Times New Roman" pitchFamily="18" charset="0"/>
                <a:cs typeface="Times New Roman" pitchFamily="18" charset="0"/>
              </a:rPr>
              <a:t>Копии бланков</a:t>
            </a:r>
          </a:p>
        </p:txBody>
      </p:sp>
      <p:sp>
        <p:nvSpPr>
          <p:cNvPr id="32" name="Прямоугольник 31"/>
          <p:cNvSpPr/>
          <p:nvPr/>
        </p:nvSpPr>
        <p:spPr>
          <a:xfrm>
            <a:off x="827584" y="3089212"/>
            <a:ext cx="7344816" cy="122413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827584" y="4365104"/>
            <a:ext cx="7344816" cy="122413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827584" y="5589240"/>
            <a:ext cx="7344816" cy="122413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3635896" y="5568988"/>
            <a:ext cx="1728192" cy="461665"/>
          </a:xfrm>
          <a:prstGeom prst="rect">
            <a:avLst/>
          </a:prstGeom>
          <a:noFill/>
        </p:spPr>
        <p:txBody>
          <a:bodyPr wrap="square" rtlCol="0">
            <a:spAutoFit/>
          </a:bodyPr>
          <a:lstStyle/>
          <a:p>
            <a:pPr algn="ctr"/>
            <a:r>
              <a:rPr lang="ru-RU" sz="1200" dirty="0">
                <a:latin typeface="Times New Roman" pitchFamily="18" charset="0"/>
                <a:cs typeface="Times New Roman" pitchFamily="18" charset="0"/>
              </a:rPr>
              <a:t>Оригиналы бланков + </a:t>
            </a:r>
          </a:p>
          <a:p>
            <a:pPr algn="ctr"/>
            <a:r>
              <a:rPr lang="ru-RU" sz="1200" dirty="0">
                <a:latin typeface="Times New Roman" pitchFamily="18" charset="0"/>
                <a:cs typeface="Times New Roman" pitchFamily="18" charset="0"/>
              </a:rPr>
              <a:t>Копии бланков</a:t>
            </a:r>
          </a:p>
        </p:txBody>
      </p:sp>
      <p:sp>
        <p:nvSpPr>
          <p:cNvPr id="36" name="Овал 35"/>
          <p:cNvSpPr/>
          <p:nvPr/>
        </p:nvSpPr>
        <p:spPr>
          <a:xfrm>
            <a:off x="251520" y="3192724"/>
            <a:ext cx="432048" cy="43204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1</a:t>
            </a:r>
          </a:p>
        </p:txBody>
      </p:sp>
      <p:sp>
        <p:nvSpPr>
          <p:cNvPr id="37" name="Овал 36"/>
          <p:cNvSpPr/>
          <p:nvPr/>
        </p:nvSpPr>
        <p:spPr>
          <a:xfrm>
            <a:off x="251520" y="5929028"/>
            <a:ext cx="432048" cy="43204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itchFamily="18" charset="0"/>
                <a:cs typeface="Times New Roman" pitchFamily="18" charset="0"/>
              </a:rPr>
              <a:t>3</a:t>
            </a:r>
          </a:p>
        </p:txBody>
      </p:sp>
      <p:sp>
        <p:nvSpPr>
          <p:cNvPr id="38" name="Овал 37"/>
          <p:cNvSpPr/>
          <p:nvPr/>
        </p:nvSpPr>
        <p:spPr>
          <a:xfrm>
            <a:off x="251520" y="4776900"/>
            <a:ext cx="432048" cy="432048"/>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dirty="0">
                <a:solidFill>
                  <a:schemeClr val="tx1"/>
                </a:solidFill>
                <a:latin typeface="Times New Roman" pitchFamily="18" charset="0"/>
                <a:cs typeface="Times New Roman" pitchFamily="18" charset="0"/>
              </a:rPr>
              <a:t>2</a:t>
            </a:r>
          </a:p>
        </p:txBody>
      </p:sp>
      <p:cxnSp>
        <p:nvCxnSpPr>
          <p:cNvPr id="42" name="Соединительная линия уступом 41"/>
          <p:cNvCxnSpPr>
            <a:endCxn id="32" idx="1"/>
          </p:cNvCxnSpPr>
          <p:nvPr/>
        </p:nvCxnSpPr>
        <p:spPr>
          <a:xfrm rot="16200000" flipH="1">
            <a:off x="-849369" y="2024327"/>
            <a:ext cx="2671160" cy="682745"/>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7" name="Прямая соединительная линия 46"/>
          <p:cNvCxnSpPr/>
          <p:nvPr/>
        </p:nvCxnSpPr>
        <p:spPr>
          <a:xfrm>
            <a:off x="144839" y="1032746"/>
            <a:ext cx="144016" cy="3000"/>
          </a:xfrm>
          <a:prstGeom prst="line">
            <a:avLst/>
          </a:prstGeom>
        </p:spPr>
        <p:style>
          <a:lnRef idx="2">
            <a:schemeClr val="accent3"/>
          </a:lnRef>
          <a:fillRef idx="0">
            <a:schemeClr val="accent3"/>
          </a:fillRef>
          <a:effectRef idx="1">
            <a:schemeClr val="accent3"/>
          </a:effectRef>
          <a:fontRef idx="minor">
            <a:schemeClr val="tx1"/>
          </a:fontRef>
        </p:style>
      </p:cxnSp>
      <p:sp>
        <p:nvSpPr>
          <p:cNvPr id="50" name="Правая фигурная скобка 49"/>
          <p:cNvSpPr/>
          <p:nvPr/>
        </p:nvSpPr>
        <p:spPr>
          <a:xfrm>
            <a:off x="8496435" y="2082399"/>
            <a:ext cx="144016" cy="771007"/>
          </a:xfrm>
          <a:prstGeom prst="rightBrace">
            <a:avLst>
              <a:gd name="adj1" fmla="val 37500"/>
              <a:gd name="adj2" fmla="val 50000"/>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cxnSp>
        <p:nvCxnSpPr>
          <p:cNvPr id="52" name="Shape 51"/>
          <p:cNvCxnSpPr/>
          <p:nvPr/>
        </p:nvCxnSpPr>
        <p:spPr>
          <a:xfrm rot="10800000" flipV="1">
            <a:off x="8221829" y="2467902"/>
            <a:ext cx="468051" cy="3733405"/>
          </a:xfrm>
          <a:prstGeom prst="bentConnector3">
            <a:avLst>
              <a:gd name="adj1" fmla="val -71442"/>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9" name="Shape 58"/>
          <p:cNvCxnSpPr>
            <a:endCxn id="33" idx="3"/>
          </p:cNvCxnSpPr>
          <p:nvPr/>
        </p:nvCxnSpPr>
        <p:spPr>
          <a:xfrm rot="16200000" flipH="1">
            <a:off x="6138173" y="2942945"/>
            <a:ext cx="3204356" cy="864097"/>
          </a:xfrm>
          <a:prstGeom prst="bentConnector4">
            <a:avLst>
              <a:gd name="adj1" fmla="val 344"/>
              <a:gd name="adj2" fmla="val 176029"/>
            </a:avLst>
          </a:prstGeom>
          <a:ln>
            <a:tailEnd type="arrow"/>
          </a:ln>
        </p:spPr>
        <p:style>
          <a:lnRef idx="2">
            <a:schemeClr val="accent5"/>
          </a:lnRef>
          <a:fillRef idx="0">
            <a:schemeClr val="accent5"/>
          </a:fillRef>
          <a:effectRef idx="1">
            <a:schemeClr val="accent5"/>
          </a:effectRef>
          <a:fontRef idx="minor">
            <a:schemeClr val="tx1"/>
          </a:fontRef>
        </p:style>
      </p:cxnSp>
      <p:sp>
        <p:nvSpPr>
          <p:cNvPr id="39" name="Правая фигурная скобка 38"/>
          <p:cNvSpPr/>
          <p:nvPr/>
        </p:nvSpPr>
        <p:spPr>
          <a:xfrm rot="10800000">
            <a:off x="323528" y="744714"/>
            <a:ext cx="144016" cy="576064"/>
          </a:xfrm>
          <a:prstGeom prst="rightBrace">
            <a:avLst>
              <a:gd name="adj1" fmla="val 37500"/>
              <a:gd name="adj2" fmla="val 50000"/>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ru-RU"/>
          </a:p>
        </p:txBody>
      </p:sp>
      <p:sp>
        <p:nvSpPr>
          <p:cNvPr id="55" name="Правая фигурная скобка 54"/>
          <p:cNvSpPr/>
          <p:nvPr/>
        </p:nvSpPr>
        <p:spPr>
          <a:xfrm>
            <a:off x="7092280" y="1544480"/>
            <a:ext cx="144016" cy="436417"/>
          </a:xfrm>
          <a:prstGeom prst="rightBrace">
            <a:avLst>
              <a:gd name="adj1" fmla="val 37500"/>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1052736"/>
            <a:ext cx="8784976" cy="3744416"/>
          </a:xfrm>
        </p:spPr>
        <p:txBody>
          <a:bodyPr vert="horz" lIns="91440" tIns="45720" rIns="91440" bIns="45720" rtlCol="0">
            <a:noAutofit/>
          </a:bodyPr>
          <a:lstStyle/>
          <a:p>
            <a:pPr indent="361950">
              <a:spcBef>
                <a:spcPts val="0"/>
              </a:spcBef>
              <a:tabLst>
                <a:tab pos="542925" algn="l"/>
                <a:tab pos="714375" algn="l"/>
              </a:tabLst>
            </a:pPr>
            <a:r>
              <a:rPr lang="ru-RU" sz="2400" dirty="0"/>
              <a:t>Передает техническому специалисту оригиналы бланков регистрации и бланков записи (дополнительных бланков записи) участников итогового сочинения (изложения) для осуществления копирования* в соответствии с формой С-4 (Заполняют форму </a:t>
            </a:r>
            <a:r>
              <a:rPr lang="ru-RU" sz="2400" dirty="0">
                <a:hlinkClick r:id="rId2" action="ppaction://hlinksldjump"/>
              </a:rPr>
              <a:t>4.1. «Протокол передачи руководителем образовательной организации оригиналов бланков участников итогового сочинения (изложения) техническому специалисту»</a:t>
            </a:r>
            <a:r>
              <a:rPr lang="ru-RU" sz="2400" dirty="0"/>
              <a:t>).</a:t>
            </a:r>
          </a:p>
          <a:p>
            <a:pPr indent="266400">
              <a:spcBef>
                <a:spcPts val="0"/>
              </a:spcBef>
              <a:tabLst>
                <a:tab pos="542925" algn="l"/>
                <a:tab pos="714375" algn="l"/>
              </a:tabLst>
            </a:pPr>
            <a:endParaRPr lang="ru-RU" sz="1200" dirty="0"/>
          </a:p>
          <a:p>
            <a:pPr indent="266400">
              <a:spcBef>
                <a:spcPts val="0"/>
              </a:spcBef>
              <a:tabLst>
                <a:tab pos="542925" algn="l"/>
                <a:tab pos="714375" algn="l"/>
              </a:tabLst>
            </a:pPr>
            <a:endParaRPr lang="ru-RU" sz="1800" b="1" dirty="0"/>
          </a:p>
          <a:p>
            <a:pPr indent="266400">
              <a:lnSpc>
                <a:spcPct val="150000"/>
              </a:lnSpc>
              <a:spcBef>
                <a:spcPts val="0"/>
              </a:spcBef>
              <a:tabLst>
                <a:tab pos="542925" algn="l"/>
                <a:tab pos="714375" algn="l"/>
              </a:tabLst>
            </a:pPr>
            <a:r>
              <a:rPr lang="ru-RU" sz="1800" b="1" dirty="0"/>
              <a:t>*Копирование бланков итогового сочинения (изложения) с внесенной в бланк регистрации отметкой «ИС-08» в поле «Резерв-1» не производится, проверка таких сочинений (изложений) не осуществляется.</a:t>
            </a:r>
          </a:p>
          <a:p>
            <a:pPr indent="361950">
              <a:spcBef>
                <a:spcPts val="0"/>
              </a:spcBef>
              <a:tabLst>
                <a:tab pos="542925" algn="l"/>
                <a:tab pos="714375" algn="l"/>
              </a:tabLst>
            </a:pPr>
            <a:endParaRPr lang="ru-RU" sz="2800" dirty="0"/>
          </a:p>
          <a:p>
            <a:pPr indent="361950">
              <a:spcBef>
                <a:spcPts val="0"/>
              </a:spcBef>
              <a:tabLst>
                <a:tab pos="542925" algn="l"/>
                <a:tab pos="714375" algn="l"/>
              </a:tabLst>
            </a:pPr>
            <a:endParaRPr lang="ru-RU" sz="2800" dirty="0"/>
          </a:p>
        </p:txBody>
      </p:sp>
      <p:sp>
        <p:nvSpPr>
          <p:cNvPr id="7" name="7-конечная звезда 6"/>
          <p:cNvSpPr/>
          <p:nvPr/>
        </p:nvSpPr>
        <p:spPr>
          <a:xfrm>
            <a:off x="28832" y="638566"/>
            <a:ext cx="648072" cy="648072"/>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b="1" dirty="0">
                <a:solidFill>
                  <a:schemeClr val="tx1"/>
                </a:solidFill>
                <a:latin typeface="Times New Roman" pitchFamily="18" charset="0"/>
                <a:cs typeface="Times New Roman" pitchFamily="18" charset="0"/>
              </a:rPr>
              <a:t>1</a:t>
            </a:r>
          </a:p>
        </p:txBody>
      </p:sp>
      <p:sp>
        <p:nvSpPr>
          <p:cNvPr id="4" name="Прямоугольник 3"/>
          <p:cNvSpPr/>
          <p:nvPr/>
        </p:nvSpPr>
        <p:spPr>
          <a:xfrm>
            <a:off x="96409" y="4221088"/>
            <a:ext cx="8953878" cy="115212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(ТЕХНИЧЕСКИЙ СПЕЦИАЛИСТ)</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Содержимое 2"/>
          <p:cNvSpPr txBox="1">
            <a:spLocks/>
          </p:cNvSpPr>
          <p:nvPr/>
        </p:nvSpPr>
        <p:spPr>
          <a:xfrm>
            <a:off x="107504" y="631484"/>
            <a:ext cx="8640960" cy="5461812"/>
          </a:xfrm>
          <a:prstGeom prst="rect">
            <a:avLst/>
          </a:prstGeom>
        </p:spPr>
        <p:txBody>
          <a:bodyPr vert="horz" lIns="91440" tIns="45720" rIns="91440" bIns="45720" rtlCol="0">
            <a:noAutofit/>
          </a:bodyPr>
          <a:lstStyle/>
          <a:p>
            <a:pPr marL="0" lvl="2" indent="447675" algn="just"/>
            <a:r>
              <a:rPr lang="ru-RU" sz="1600" dirty="0">
                <a:latin typeface="Times New Roman" pitchFamily="18" charset="0"/>
                <a:cs typeface="Times New Roman" pitchFamily="18" charset="0"/>
              </a:rPr>
              <a:t>Принимает у руководителя оригиналы бланков регистрации и бланков записи (в том числе дополнительные бланки записи) для осуществления их копирования*;</a:t>
            </a:r>
          </a:p>
          <a:p>
            <a:pPr marL="0" lvl="2" indent="447675" algn="just"/>
            <a:r>
              <a:rPr lang="ru-RU" sz="1200" dirty="0">
                <a:latin typeface="Times New Roman" pitchFamily="18" charset="0"/>
                <a:cs typeface="Times New Roman" pitchFamily="18" charset="0"/>
              </a:rPr>
              <a:t>*Копирование бланков итогового сочинения (изложения) с внесенной в бланк регистрации отметкой «ИС-08» в поле «Резерв-1» не производится, проверка таких сочинений (изложений) не осуществляется. Указанные бланки итогового сочинения (изложения) вместе с формой ИС-08 «Акт о досрочном завершении написания итогового сочинения (изложения) по уважительным причинам» передаются руководителю образовательной организации для учета, а также для последующего допуска указанных участников к повторной сдаче итогового сочинения (изложения).</a:t>
            </a:r>
          </a:p>
          <a:p>
            <a:pPr marL="0" lvl="2" indent="447675" algn="just"/>
            <a:endParaRPr lang="ru-RU" sz="1200" dirty="0">
              <a:latin typeface="Times New Roman" pitchFamily="18" charset="0"/>
              <a:cs typeface="Times New Roman" pitchFamily="18" charset="0"/>
            </a:endParaRPr>
          </a:p>
          <a:p>
            <a:pPr marL="0" lvl="2" indent="447675" algn="just"/>
            <a:r>
              <a:rPr lang="ru-RU" sz="1600" dirty="0">
                <a:latin typeface="Times New Roman" pitchFamily="18" charset="0"/>
                <a:cs typeface="Times New Roman" pitchFamily="18" charset="0"/>
              </a:rPr>
              <a:t>Производит копирование бланков регистрации и бланков записи. Копирование бланков производится с учетом заполнения бланков с двух сторон. </a:t>
            </a:r>
            <a:r>
              <a:rPr lang="ru-RU" sz="1600" b="1" u="sng" dirty="0">
                <a:latin typeface="Times New Roman" pitchFamily="18" charset="0"/>
                <a:cs typeface="Times New Roman" pitchFamily="18" charset="0"/>
              </a:rPr>
              <a:t>Копирование бланков регистрации и бланков записи производится последовательно</a:t>
            </a:r>
            <a:r>
              <a:rPr lang="ru-RU" sz="1600" dirty="0">
                <a:latin typeface="Times New Roman" pitchFamily="18" charset="0"/>
                <a:cs typeface="Times New Roman" pitchFamily="18" charset="0"/>
              </a:rPr>
              <a:t>, бланк регистрации и бланк записи, дополнительные бланки должны идти друг за другом. Копирование бланков регистрации и бланков записи должно производиться в хорошем качестве, все символы должны быть отпечатаны и читаемы для члена (эксперта) комиссии.</a:t>
            </a:r>
          </a:p>
          <a:p>
            <a:pPr marL="0" lvl="2" indent="447675" algn="just"/>
            <a:endParaRPr lang="ru-RU" dirty="0">
              <a:latin typeface="Times New Roman" pitchFamily="18" charset="0"/>
              <a:cs typeface="Times New Roman" pitchFamily="18" charset="0"/>
            </a:endParaRPr>
          </a:p>
          <a:p>
            <a:pPr marL="0" lvl="2" indent="447675" algn="just"/>
            <a:r>
              <a:rPr lang="ru-RU" sz="1600" dirty="0">
                <a:latin typeface="Times New Roman" pitchFamily="18" charset="0"/>
                <a:cs typeface="Times New Roman" pitchFamily="18" charset="0"/>
              </a:rPr>
              <a:t>После копирования </a:t>
            </a:r>
            <a:r>
              <a:rPr lang="ru-RU" sz="1600" b="1" u="sng" dirty="0">
                <a:latin typeface="Times New Roman" pitchFamily="18" charset="0"/>
                <a:cs typeface="Times New Roman" pitchFamily="18" charset="0"/>
              </a:rPr>
              <a:t>передает руководителю </a:t>
            </a:r>
            <a:r>
              <a:rPr lang="ru-RU" sz="1600" dirty="0">
                <a:latin typeface="Times New Roman" pitchFamily="18" charset="0"/>
                <a:cs typeface="Times New Roman" pitchFamily="18" charset="0"/>
              </a:rPr>
              <a:t>образовательной организации в соответствии с формой С-4 (Заполняют форму </a:t>
            </a:r>
            <a:r>
              <a:rPr lang="ru-RU" sz="1600" dirty="0">
                <a:latin typeface="Times New Roman" pitchFamily="18" charset="0"/>
                <a:cs typeface="Times New Roman" pitchFamily="18" charset="0"/>
                <a:hlinkClick r:id="rId2" action="ppaction://hlinksldjump"/>
              </a:rPr>
              <a:t>4.2. «Протокол передачи техническим специалистом оригиналов и копий бланков участников итогового сочинения (изложения) руководителю образовательной организации»</a:t>
            </a:r>
            <a:r>
              <a:rPr lang="ru-RU" sz="1600" dirty="0">
                <a:latin typeface="Times New Roman" pitchFamily="18" charset="0"/>
                <a:cs typeface="Times New Roman" pitchFamily="18" charset="0"/>
              </a:rPr>
              <a:t>):</a:t>
            </a:r>
          </a:p>
          <a:p>
            <a:pPr marL="0" lvl="2" indent="447675" algn="just">
              <a:buFont typeface="Wingdings" pitchFamily="2" charset="2"/>
              <a:buChar char="Ø"/>
            </a:pPr>
            <a:r>
              <a:rPr lang="ru-RU" sz="1600" b="1" u="sng" dirty="0">
                <a:latin typeface="Times New Roman" pitchFamily="18" charset="0"/>
                <a:cs typeface="Times New Roman" pitchFamily="18" charset="0"/>
              </a:rPr>
              <a:t>оригиналы бланков </a:t>
            </a:r>
            <a:r>
              <a:rPr lang="ru-RU" sz="1600" dirty="0">
                <a:latin typeface="Times New Roman" pitchFamily="18" charset="0"/>
                <a:cs typeface="Times New Roman" pitchFamily="18" charset="0"/>
              </a:rPr>
              <a:t>регистрации и бланков ответов (в том числе дополнительные бланки записи) участников итогового сочинения (изложения);</a:t>
            </a:r>
          </a:p>
          <a:p>
            <a:pPr marL="0" lvl="2" indent="447675" algn="just">
              <a:buFont typeface="Wingdings" pitchFamily="2" charset="2"/>
              <a:buChar char="Ø"/>
            </a:pPr>
            <a:r>
              <a:rPr lang="ru-RU" sz="1600" b="1" u="sng" dirty="0">
                <a:latin typeface="Times New Roman" pitchFamily="18" charset="0"/>
                <a:cs typeface="Times New Roman" pitchFamily="18" charset="0"/>
              </a:rPr>
              <a:t>копии бланков </a:t>
            </a:r>
            <a:r>
              <a:rPr lang="ru-RU" sz="1600" dirty="0">
                <a:latin typeface="Times New Roman" pitchFamily="18" charset="0"/>
                <a:cs typeface="Times New Roman" pitchFamily="18" charset="0"/>
              </a:rPr>
              <a:t>регистрации и бланков ответов (в том числе дополнительные бланки записи) участников итогового сочинения (изложения).</a:t>
            </a:r>
          </a:p>
          <a:p>
            <a:pPr marL="0" lvl="2" indent="447675" algn="just"/>
            <a:endParaRPr lang="ru-RU" dirty="0">
              <a:latin typeface="Times New Roman" pitchFamily="18" charset="0"/>
              <a:cs typeface="Times New Roman" pitchFamily="18" charset="0"/>
            </a:endParaRPr>
          </a:p>
        </p:txBody>
      </p:sp>
      <p:sp>
        <p:nvSpPr>
          <p:cNvPr id="9" name="7-конечная звезда 8"/>
          <p:cNvSpPr/>
          <p:nvPr/>
        </p:nvSpPr>
        <p:spPr>
          <a:xfrm>
            <a:off x="107504" y="631484"/>
            <a:ext cx="432048" cy="360040"/>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1</a:t>
            </a:r>
          </a:p>
        </p:txBody>
      </p:sp>
      <p:sp>
        <p:nvSpPr>
          <p:cNvPr id="10" name="7-конечная звезда 9"/>
          <p:cNvSpPr/>
          <p:nvPr/>
        </p:nvSpPr>
        <p:spPr>
          <a:xfrm>
            <a:off x="107504" y="2132856"/>
            <a:ext cx="432048" cy="360040"/>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2</a:t>
            </a:r>
          </a:p>
        </p:txBody>
      </p:sp>
      <p:sp>
        <p:nvSpPr>
          <p:cNvPr id="11" name="7-конечная звезда 10"/>
          <p:cNvSpPr/>
          <p:nvPr/>
        </p:nvSpPr>
        <p:spPr>
          <a:xfrm>
            <a:off x="107504" y="3854254"/>
            <a:ext cx="432048" cy="360040"/>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3</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p:nvPr/>
        </p:nvPicPr>
        <p:blipFill>
          <a:blip r:embed="rId4">
            <a:extLst>
              <a:ext uri="{28A0092B-C50C-407E-A947-70E740481C1C}">
                <a14:useLocalDpi xmlns:a14="http://schemas.microsoft.com/office/drawing/2010/main" val="0"/>
              </a:ext>
            </a:extLst>
          </a:blip>
          <a:srcRect/>
          <a:stretch>
            <a:fillRect/>
          </a:stretch>
        </p:blipFill>
        <p:spPr bwMode="auto">
          <a:xfrm>
            <a:off x="431775" y="0"/>
            <a:ext cx="5940425" cy="6833870"/>
          </a:xfrm>
          <a:prstGeom prst="rect">
            <a:avLst/>
          </a:prstGeom>
          <a:noFill/>
          <a:ln>
            <a:noFill/>
          </a:ln>
        </p:spPr>
      </p:pic>
      <p:sp>
        <p:nvSpPr>
          <p:cNvPr id="10" name="Прямоугольник 9">
            <a:hlinkClick r:id="rId5" action="ppaction://hlinksldjump"/>
          </p:cNvPr>
          <p:cNvSpPr/>
          <p:nvPr/>
        </p:nvSpPr>
        <p:spPr>
          <a:xfrm>
            <a:off x="0" y="0"/>
            <a:ext cx="9144000" cy="2924944"/>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(4.1-4.2)</a:t>
            </a:r>
          </a:p>
        </p:txBody>
      </p:sp>
      <p:sp>
        <p:nvSpPr>
          <p:cNvPr id="11" name="Прямоугольник 10">
            <a:hlinkClick r:id="rId6" action="ppaction://hlinksldjump"/>
          </p:cNvPr>
          <p:cNvSpPr/>
          <p:nvPr/>
        </p:nvSpPr>
        <p:spPr>
          <a:xfrm>
            <a:off x="0" y="2924944"/>
            <a:ext cx="9144000" cy="393305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51520" y="0"/>
            <a:ext cx="6120680" cy="299695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4" name="Прямоугольник 13"/>
          <p:cNvSpPr/>
          <p:nvPr/>
        </p:nvSpPr>
        <p:spPr>
          <a:xfrm>
            <a:off x="251520" y="3046648"/>
            <a:ext cx="6120680" cy="378722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44558100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620688"/>
            <a:ext cx="8784976" cy="5570658"/>
          </a:xfrm>
        </p:spPr>
        <p:txBody>
          <a:bodyPr vert="horz" lIns="91440" tIns="45720" rIns="91440" bIns="45720" rtlCol="0">
            <a:noAutofit/>
          </a:bodyPr>
          <a:lstStyle/>
          <a:p>
            <a:pPr indent="444500">
              <a:spcBef>
                <a:spcPts val="0"/>
              </a:spcBef>
              <a:spcAft>
                <a:spcPts val="1200"/>
              </a:spcAft>
              <a:tabLst>
                <a:tab pos="542925" algn="l"/>
                <a:tab pos="714375" algn="l"/>
              </a:tabLst>
            </a:pPr>
            <a:r>
              <a:rPr lang="ru-RU" sz="1750" dirty="0"/>
              <a:t>Получает от технического специалиста копии бланков регистрации и копии бланков записи участников итогового сочинения (изложения), а также оригиналы указанных бланков итогового сочинения (изложения);</a:t>
            </a:r>
          </a:p>
          <a:p>
            <a:pPr indent="444500">
              <a:spcBef>
                <a:spcPts val="0"/>
              </a:spcBef>
              <a:spcAft>
                <a:spcPts val="1200"/>
              </a:spcAft>
              <a:tabLst>
                <a:tab pos="542925" algn="l"/>
                <a:tab pos="714375" algn="l"/>
              </a:tabLst>
            </a:pPr>
            <a:r>
              <a:rPr lang="ru-RU" sz="1750" dirty="0"/>
              <a:t>Обеспечивает необходимыми техническими средствами (ксерокс, сканер, компьютер) комиссии образовательной организации для осуществления проверки и оценивания итогового сочинения (изложения);</a:t>
            </a:r>
          </a:p>
          <a:p>
            <a:pPr indent="444500">
              <a:spcBef>
                <a:spcPts val="0"/>
              </a:spcBef>
              <a:spcAft>
                <a:spcPts val="1200"/>
              </a:spcAft>
              <a:tabLst>
                <a:tab pos="542925" algn="l"/>
                <a:tab pos="714375" algn="l"/>
              </a:tabLst>
            </a:pPr>
            <a:r>
              <a:rPr lang="ru-RU" sz="1750" dirty="0"/>
              <a:t>Обеспечивает проверку и оценивание итогового сочинения (изложения) в соответствии с критериями оценивания в установленные сроки;</a:t>
            </a:r>
          </a:p>
          <a:p>
            <a:pPr indent="444500">
              <a:spcBef>
                <a:spcPts val="0"/>
              </a:spcBef>
              <a:spcAft>
                <a:spcPts val="1200"/>
              </a:spcAft>
              <a:tabLst>
                <a:tab pos="542925" algn="l"/>
                <a:tab pos="714375" algn="l"/>
              </a:tabLst>
            </a:pPr>
            <a:r>
              <a:rPr lang="ru-RU" sz="1750" dirty="0"/>
              <a:t>Организует работу по внесению результатов проверки по критериям оценивания и оценки («зачет»/»незачет») из копий бланков регистрации в оригиналы бланков регистрации участников; </a:t>
            </a:r>
          </a:p>
          <a:p>
            <a:pPr indent="444500">
              <a:spcBef>
                <a:spcPts val="0"/>
              </a:spcBef>
              <a:spcAft>
                <a:spcPts val="1200"/>
              </a:spcAft>
              <a:tabLst>
                <a:tab pos="542925" algn="l"/>
                <a:tab pos="714375" algn="l"/>
              </a:tabLst>
            </a:pPr>
            <a:r>
              <a:rPr lang="ru-RU" sz="1750" dirty="0"/>
              <a:t>Обеспечивает надежное хранение копий не менее месяца с момента проведения итогового сочинения (изложения)</a:t>
            </a:r>
          </a:p>
          <a:p>
            <a:pPr indent="444500">
              <a:spcBef>
                <a:spcPts val="0"/>
              </a:spcBef>
              <a:spcAft>
                <a:spcPts val="1200"/>
              </a:spcAft>
              <a:tabLst>
                <a:tab pos="542925" algn="l"/>
                <a:tab pos="714375" algn="l"/>
              </a:tabLst>
            </a:pPr>
            <a:r>
              <a:rPr lang="ru-RU" sz="1750" dirty="0"/>
              <a:t>Обеспечивает учет бланков итогового сочинения (изложения) вместе с формой</a:t>
            </a:r>
            <a:br>
              <a:rPr lang="ru-RU" sz="1750" dirty="0"/>
            </a:br>
            <a:r>
              <a:rPr lang="ru-RU" sz="1750" b="1" dirty="0">
                <a:hlinkClick r:id="rId2" action="ppaction://hlinksldjump"/>
              </a:rPr>
              <a:t>ИС-08 «Акт о досрочном завершении написания итогового сочинения (изложения) по уважительным причинам»</a:t>
            </a:r>
            <a:r>
              <a:rPr lang="ru-RU" sz="1750" b="1" dirty="0"/>
              <a:t> </a:t>
            </a:r>
            <a:r>
              <a:rPr lang="ru-RU" sz="1750" dirty="0"/>
              <a:t>для последующего допуска участников, не завершивших написание итогового сочинения (изложения) по уважительным причинам, к повторной сдаче итогового сочинения (изложения).</a:t>
            </a:r>
          </a:p>
        </p:txBody>
      </p:sp>
      <p:sp>
        <p:nvSpPr>
          <p:cNvPr id="8" name="7-конечная звезда 7"/>
          <p:cNvSpPr/>
          <p:nvPr/>
        </p:nvSpPr>
        <p:spPr>
          <a:xfrm>
            <a:off x="123927" y="577973"/>
            <a:ext cx="504056" cy="432048"/>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2</a:t>
            </a:r>
          </a:p>
        </p:txBody>
      </p:sp>
      <p:sp>
        <p:nvSpPr>
          <p:cNvPr id="9" name="7-конечная звезда 8"/>
          <p:cNvSpPr/>
          <p:nvPr/>
        </p:nvSpPr>
        <p:spPr>
          <a:xfrm>
            <a:off x="125966" y="1502823"/>
            <a:ext cx="504056" cy="432048"/>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3</a:t>
            </a:r>
          </a:p>
        </p:txBody>
      </p:sp>
      <p:sp>
        <p:nvSpPr>
          <p:cNvPr id="10" name="7-конечная звезда 9"/>
          <p:cNvSpPr/>
          <p:nvPr/>
        </p:nvSpPr>
        <p:spPr>
          <a:xfrm>
            <a:off x="103332" y="2472220"/>
            <a:ext cx="504056" cy="432048"/>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4</a:t>
            </a:r>
          </a:p>
        </p:txBody>
      </p:sp>
      <p:sp>
        <p:nvSpPr>
          <p:cNvPr id="7" name="7-конечная звезда 6"/>
          <p:cNvSpPr/>
          <p:nvPr/>
        </p:nvSpPr>
        <p:spPr>
          <a:xfrm>
            <a:off x="103332" y="3146362"/>
            <a:ext cx="504056" cy="432048"/>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5</a:t>
            </a:r>
          </a:p>
        </p:txBody>
      </p:sp>
      <p:sp>
        <p:nvSpPr>
          <p:cNvPr id="11" name="7-конечная звезда 10"/>
          <p:cNvSpPr/>
          <p:nvPr/>
        </p:nvSpPr>
        <p:spPr>
          <a:xfrm>
            <a:off x="123927" y="4077072"/>
            <a:ext cx="504056" cy="432048"/>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6</a:t>
            </a:r>
          </a:p>
        </p:txBody>
      </p:sp>
      <p:sp>
        <p:nvSpPr>
          <p:cNvPr id="12" name="7-конечная звезда 11"/>
          <p:cNvSpPr/>
          <p:nvPr/>
        </p:nvSpPr>
        <p:spPr>
          <a:xfrm>
            <a:off x="123927" y="4752396"/>
            <a:ext cx="504056" cy="432048"/>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7</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02915"/>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ИС-08</a:t>
            </a: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6672"/>
            <a:ext cx="5562501" cy="6217245"/>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60220563"/>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467544" y="692696"/>
            <a:ext cx="8229600" cy="5400600"/>
          </a:xfrm>
        </p:spPr>
        <p:txBody>
          <a:bodyPr vert="horz" lIns="91440" tIns="45720" rIns="91440" bIns="45720" rtlCol="0">
            <a:noAutofit/>
          </a:bodyPr>
          <a:lstStyle/>
          <a:p>
            <a:pPr indent="361950" algn="ctr">
              <a:lnSpc>
                <a:spcPct val="150000"/>
              </a:lnSpc>
              <a:spcBef>
                <a:spcPts val="0"/>
              </a:spcBef>
              <a:tabLst>
                <a:tab pos="542925" algn="l"/>
                <a:tab pos="714375" algn="l"/>
              </a:tabLst>
            </a:pPr>
            <a:r>
              <a:rPr lang="ru-RU" sz="2400" b="1" dirty="0"/>
              <a:t>Рекомендация…</a:t>
            </a:r>
          </a:p>
          <a:p>
            <a:pPr indent="361950">
              <a:spcBef>
                <a:spcPts val="0"/>
              </a:spcBef>
              <a:tabLst>
                <a:tab pos="542925" algn="l"/>
                <a:tab pos="714375" algn="l"/>
              </a:tabLst>
            </a:pPr>
            <a:r>
              <a:rPr lang="ru-RU" sz="2400" b="1" dirty="0"/>
              <a:t>1 вариант.</a:t>
            </a:r>
          </a:p>
          <a:p>
            <a:pPr indent="361950">
              <a:spcBef>
                <a:spcPts val="0"/>
              </a:spcBef>
              <a:tabLst>
                <a:tab pos="542925" algn="l"/>
                <a:tab pos="714375" algn="l"/>
              </a:tabLst>
            </a:pPr>
            <a:r>
              <a:rPr lang="ru-RU" sz="2400" dirty="0"/>
              <a:t>Руководитель образовательной организации назначает </a:t>
            </a:r>
            <a:r>
              <a:rPr lang="ru-RU" sz="2400" b="1" u="sng" dirty="0"/>
              <a:t>ответственное лицо комиссии по проверке итогового сочинения (изложения) </a:t>
            </a:r>
            <a:r>
              <a:rPr lang="ru-RU" sz="2400" dirty="0"/>
              <a:t>с целью осуществления передачи:</a:t>
            </a:r>
          </a:p>
          <a:p>
            <a:pPr indent="361950">
              <a:spcBef>
                <a:spcPts val="0"/>
              </a:spcBef>
              <a:buFont typeface="Wingdings" pitchFamily="2" charset="2"/>
              <a:buChar char="Ø"/>
              <a:tabLst>
                <a:tab pos="542925" algn="l"/>
                <a:tab pos="714375" algn="l"/>
              </a:tabLst>
            </a:pPr>
            <a:r>
              <a:rPr lang="ru-RU" sz="2400" dirty="0"/>
              <a:t>копий бланков для проверки экспертам;</a:t>
            </a:r>
          </a:p>
          <a:p>
            <a:pPr indent="361950">
              <a:spcBef>
                <a:spcPts val="0"/>
              </a:spcBef>
              <a:buFont typeface="Wingdings" pitchFamily="2" charset="2"/>
              <a:buChar char="Ø"/>
              <a:tabLst>
                <a:tab pos="542925" algn="l"/>
                <a:tab pos="714375" algn="l"/>
              </a:tabLst>
            </a:pPr>
            <a:r>
              <a:rPr lang="ru-RU" sz="2400" dirty="0"/>
              <a:t>копий бланков и заполненных </a:t>
            </a:r>
            <a:r>
              <a:rPr lang="ru-RU" sz="2400" dirty="0">
                <a:hlinkClick r:id="rId2" action="ppaction://hlinksldjump"/>
              </a:rPr>
              <a:t>форм ИС-06 </a:t>
            </a:r>
            <a:r>
              <a:rPr lang="ru-RU" sz="2400" dirty="0"/>
              <a:t>руководителю образовательной организации.</a:t>
            </a:r>
          </a:p>
          <a:p>
            <a:pPr indent="361950">
              <a:spcBef>
                <a:spcPts val="0"/>
              </a:spcBef>
              <a:buFont typeface="Wingdings" pitchFamily="2" charset="2"/>
              <a:buChar char="Ø"/>
              <a:tabLst>
                <a:tab pos="542925" algn="l"/>
                <a:tab pos="714375" algn="l"/>
              </a:tabLst>
            </a:pPr>
            <a:endParaRPr lang="ru-RU" sz="2400" dirty="0"/>
          </a:p>
          <a:p>
            <a:pPr indent="361950">
              <a:spcBef>
                <a:spcPts val="0"/>
              </a:spcBef>
              <a:tabLst>
                <a:tab pos="542925" algn="l"/>
                <a:tab pos="714375" algn="l"/>
              </a:tabLst>
            </a:pPr>
            <a:r>
              <a:rPr lang="ru-RU" sz="2400" b="1" dirty="0"/>
              <a:t>2 вариант.</a:t>
            </a:r>
          </a:p>
          <a:p>
            <a:pPr indent="361950">
              <a:spcBef>
                <a:spcPts val="0"/>
              </a:spcBef>
              <a:tabLst>
                <a:tab pos="542925" algn="l"/>
                <a:tab pos="714375" algn="l"/>
              </a:tabLst>
            </a:pPr>
            <a:r>
              <a:rPr lang="ru-RU" sz="2400" dirty="0"/>
              <a:t>Руководитель образовательной организации </a:t>
            </a:r>
            <a:r>
              <a:rPr lang="ru-RU" sz="2400" b="1" u="sng" dirty="0"/>
              <a:t>присутствует лично при проверке итогового сочинения (изложения)</a:t>
            </a:r>
            <a:r>
              <a:rPr lang="ru-RU" sz="2400" dirty="0"/>
              <a:t> экспертами, передавая все материалы для проверки самостоятельно.</a:t>
            </a:r>
          </a:p>
          <a:p>
            <a:pPr indent="361950">
              <a:spcBef>
                <a:spcPts val="0"/>
              </a:spcBef>
              <a:buFont typeface="Wingdings" pitchFamily="2" charset="2"/>
              <a:buChar char="Ø"/>
              <a:tabLst>
                <a:tab pos="542925" algn="l"/>
                <a:tab pos="714375" algn="l"/>
              </a:tabLst>
            </a:pPr>
            <a:endParaRPr lang="ru-RU" sz="2400" dirty="0"/>
          </a:p>
          <a:p>
            <a:pPr indent="361950">
              <a:lnSpc>
                <a:spcPct val="150000"/>
              </a:lnSpc>
              <a:spcBef>
                <a:spcPts val="0"/>
              </a:spcBef>
              <a:tabLst>
                <a:tab pos="542925" algn="l"/>
                <a:tab pos="714375" algn="l"/>
              </a:tabLst>
            </a:pPr>
            <a:endParaRPr lang="ru-RU"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dirty="0"/>
          </a:p>
        </p:txBody>
      </p:sp>
      <p:pic>
        <p:nvPicPr>
          <p:cNvPr id="4" name="Содержимое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94956"/>
            <a:ext cx="8229600" cy="324430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188640"/>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ИС-06</a:t>
            </a:r>
          </a:p>
        </p:txBody>
      </p:sp>
      <p:pic>
        <p:nvPicPr>
          <p:cNvPr id="7" name="Рисунок 6"/>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059"/>
            <a:ext cx="4104455" cy="6715309"/>
          </a:xfrm>
          <a:prstGeom prst="rect">
            <a:avLst/>
          </a:prstGeom>
          <a:noFill/>
          <a:ln>
            <a:noFill/>
          </a:ln>
        </p:spPr>
      </p:pic>
      <p:sp>
        <p:nvSpPr>
          <p:cNvPr id="5" name="Прямоугольник 4">
            <a:hlinkClick r:id="rId3"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1948027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(РУКОВОДИТЕЛЬ ОБРАЗОВАТЕЛЬНОЙ ОРГАНИЗАЦИИ)</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2060848"/>
            <a:ext cx="8784976" cy="2736304"/>
          </a:xfrm>
        </p:spPr>
        <p:txBody>
          <a:bodyPr vert="horz" lIns="91440" tIns="45720" rIns="91440" bIns="45720" rtlCol="0">
            <a:noAutofit/>
          </a:bodyPr>
          <a:lstStyle/>
          <a:p>
            <a:pPr>
              <a:spcBef>
                <a:spcPts val="0"/>
              </a:spcBef>
              <a:spcAft>
                <a:spcPts val="1200"/>
              </a:spcAft>
            </a:pPr>
            <a:r>
              <a:rPr lang="ru-RU" sz="2800" dirty="0"/>
              <a:t>Передает копии бланков регистрации и копии бланков записи на проверку ответственному лицу комиссии по проверке итогового сочинения (изложения), заполняя </a:t>
            </a:r>
            <a:r>
              <a:rPr lang="ru-RU" sz="2800" dirty="0">
                <a:hlinkClick r:id="rId2" action="ppaction://hlinksldjump"/>
              </a:rPr>
              <a:t>форму 4.3. «Протокол выдачи копий бланков участников итогового сочинения (изложения) на проверку»</a:t>
            </a:r>
            <a:endParaRPr lang="ru-RU" sz="28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(4.3)</a:t>
            </a:r>
          </a:p>
        </p:txBody>
      </p:sp>
      <p:pic>
        <p:nvPicPr>
          <p:cNvPr id="2" name="Рисунок 1"/>
          <p:cNvPicPr>
            <a:picLocks noChangeAspect="1"/>
          </p:cNvPicPr>
          <p:nvPr/>
        </p:nvPicPr>
        <p:blipFill>
          <a:blip r:embed="rId4"/>
          <a:stretch>
            <a:fillRect/>
          </a:stretch>
        </p:blipFill>
        <p:spPr>
          <a:xfrm>
            <a:off x="178340" y="1022349"/>
            <a:ext cx="8787320" cy="4813301"/>
          </a:xfrm>
          <a:prstGeom prst="rect">
            <a:avLst/>
          </a:prstGeom>
        </p:spPr>
      </p:pic>
      <p:sp>
        <p:nvSpPr>
          <p:cNvPr id="10" name="Прямоугольник 9">
            <a:hlinkClick r:id="rId5" action="ppaction://hlinksldjump"/>
          </p:cNvPr>
          <p:cNvSpPr/>
          <p:nvPr/>
        </p:nvSpPr>
        <p:spPr>
          <a:xfrm>
            <a:off x="0" y="0"/>
            <a:ext cx="9144000" cy="685800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3809268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2492896"/>
            <a:ext cx="8229600" cy="1224136"/>
          </a:xfrm>
        </p:spPr>
        <p:txBody>
          <a:bodyPr>
            <a:noAutofit/>
          </a:bodyPr>
          <a:lstStyle/>
          <a:p>
            <a:pPr indent="0" algn="ctr">
              <a:lnSpc>
                <a:spcPct val="150000"/>
              </a:lnSpc>
            </a:pPr>
            <a:r>
              <a:rPr lang="ru-RU" sz="3600" b="1" u="sng" dirty="0"/>
              <a:t>Проверка</a:t>
            </a:r>
            <a:r>
              <a:rPr lang="ru-RU" sz="3600" dirty="0"/>
              <a:t> на муниципальном уровне проводится </a:t>
            </a:r>
            <a:r>
              <a:rPr lang="ru-RU" sz="3600" b="1" u="sng" dirty="0"/>
              <a:t>7, 8 и 9 декабря </a:t>
            </a:r>
            <a:r>
              <a:rPr lang="ru-RU" sz="3600" dirty="0"/>
              <a:t>2016 года</a:t>
            </a:r>
          </a:p>
        </p:txBody>
      </p:sp>
      <p:sp>
        <p:nvSpPr>
          <p:cNvPr id="3" name="Заголовок 1"/>
          <p:cNvSpPr>
            <a:spLocks noGrp="1"/>
          </p:cNvSpPr>
          <p:nvPr>
            <p:ph type="title"/>
          </p:nvPr>
        </p:nvSpPr>
        <p:spPr>
          <a:xfrm>
            <a:off x="457200" y="-16476"/>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endParaRPr lang="ru-RU" sz="1600" b="1" dirty="0">
              <a:ln w="10541" cmpd="sng">
                <a:noFill/>
                <a:prstDash val="solid"/>
              </a:ln>
              <a:solidFill>
                <a:srgbClr val="FF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5" name="Содержимое 4"/>
          <p:cNvSpPr>
            <a:spLocks noGrp="1"/>
          </p:cNvSpPr>
          <p:nvPr>
            <p:ph idx="1"/>
          </p:nvPr>
        </p:nvSpPr>
        <p:spPr>
          <a:xfrm>
            <a:off x="395536" y="1196752"/>
            <a:ext cx="8496944" cy="4680520"/>
          </a:xfrm>
        </p:spPr>
        <p:txBody>
          <a:bodyPr>
            <a:normAutofit/>
          </a:bodyPr>
          <a:lstStyle/>
          <a:p>
            <a:r>
              <a:rPr lang="ru-RU" sz="2600" b="1" dirty="0"/>
              <a:t>1 вариант.</a:t>
            </a:r>
          </a:p>
          <a:p>
            <a:r>
              <a:rPr lang="ru-RU" sz="2600" dirty="0"/>
              <a:t>Принимают копии бланков от ответственное лица комиссии по проверке итогового сочинения (изложения)</a:t>
            </a:r>
          </a:p>
          <a:p>
            <a:endParaRPr lang="ru-RU" sz="2600" dirty="0"/>
          </a:p>
          <a:p>
            <a:endParaRPr lang="ru-RU" sz="2600" dirty="0"/>
          </a:p>
          <a:p>
            <a:r>
              <a:rPr lang="ru-RU" sz="2600" b="1" dirty="0"/>
              <a:t>2 вариант.</a:t>
            </a:r>
          </a:p>
          <a:p>
            <a:r>
              <a:rPr lang="ru-RU" sz="2600" dirty="0"/>
              <a:t>Принимают копии бланков от  руководителя образовательной организации в соответствии с</a:t>
            </a:r>
            <a:br>
              <a:rPr lang="ru-RU" sz="2600" dirty="0"/>
            </a:br>
            <a:r>
              <a:rPr lang="ru-RU" sz="2600" dirty="0">
                <a:hlinkClick r:id="rId2" action="ppaction://hlinksldjump"/>
              </a:rPr>
              <a:t>формой С-4 (4.3)</a:t>
            </a:r>
            <a:endParaRPr lang="ru-RU" sz="26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Прямоугольник 7"/>
          <p:cNvSpPr/>
          <p:nvPr/>
        </p:nvSpPr>
        <p:spPr>
          <a:xfrm>
            <a:off x="6372200" y="93754"/>
            <a:ext cx="266429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800" b="1" dirty="0">
                <a:latin typeface="Times New Roman" pitchFamily="18" charset="0"/>
                <a:cs typeface="Times New Roman" pitchFamily="18" charset="0"/>
              </a:rPr>
              <a:t>Форма С-4</a:t>
            </a:r>
          </a:p>
        </p:txBody>
      </p:sp>
      <p:sp>
        <p:nvSpPr>
          <p:cNvPr id="4" name="Прямоугольник 3">
            <a:hlinkClick r:id="rId2" action="ppaction://hlinksldjump"/>
          </p:cNvPr>
          <p:cNvSpPr/>
          <p:nvPr/>
        </p:nvSpPr>
        <p:spPr>
          <a:xfrm>
            <a:off x="-396552" y="0"/>
            <a:ext cx="251520" cy="548680"/>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action="ppaction://hlinksldjump"/>
          </p:cNvPr>
          <p:cNvSpPr/>
          <p:nvPr/>
        </p:nvSpPr>
        <p:spPr>
          <a:xfrm>
            <a:off x="8100392" y="6165304"/>
            <a:ext cx="1043608" cy="692696"/>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7308304" y="683751"/>
            <a:ext cx="1008112" cy="3253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latin typeface="Times New Roman" pitchFamily="18" charset="0"/>
                <a:cs typeface="Times New Roman" pitchFamily="18" charset="0"/>
              </a:rPr>
              <a:t>(4.3)</a:t>
            </a:r>
          </a:p>
        </p:txBody>
      </p:sp>
      <p:pic>
        <p:nvPicPr>
          <p:cNvPr id="3" name="Рисунок 2"/>
          <p:cNvPicPr>
            <a:picLocks noChangeAspect="1"/>
          </p:cNvPicPr>
          <p:nvPr/>
        </p:nvPicPr>
        <p:blipFill rotWithShape="1">
          <a:blip r:embed="rId4"/>
          <a:srcRect b="52621"/>
          <a:stretch/>
        </p:blipFill>
        <p:spPr>
          <a:xfrm>
            <a:off x="390580" y="1304764"/>
            <a:ext cx="8362840" cy="4248472"/>
          </a:xfrm>
          <a:prstGeom prst="rect">
            <a:avLst/>
          </a:prstGeom>
        </p:spPr>
      </p:pic>
      <p:sp>
        <p:nvSpPr>
          <p:cNvPr id="10" name="Прямоугольник 9">
            <a:hlinkClick r:id="rId5" action="ppaction://hlinksldjump"/>
          </p:cNvPr>
          <p:cNvSpPr/>
          <p:nvPr/>
        </p:nvSpPr>
        <p:spPr>
          <a:xfrm>
            <a:off x="0" y="0"/>
            <a:ext cx="9144000" cy="6858001"/>
          </a:xfrm>
          <a:prstGeom prst="rect">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69318026"/>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6675"/>
            <a:ext cx="8229600" cy="639738"/>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79512" y="1052736"/>
            <a:ext cx="8712968" cy="4824535"/>
          </a:xfrm>
        </p:spPr>
        <p:txBody>
          <a:bodyPr>
            <a:noAutofit/>
          </a:bodyPr>
          <a:lstStyle/>
          <a:p>
            <a:r>
              <a:rPr lang="ru-RU" sz="1800" dirty="0"/>
              <a:t>При осуществлении проверки итогового сочинения (изложения) и его оценивании </a:t>
            </a:r>
            <a:r>
              <a:rPr lang="ru-RU" sz="1800" b="1" u="sng" dirty="0"/>
              <a:t>персональные данные участников </a:t>
            </a:r>
            <a:r>
              <a:rPr lang="ru-RU" sz="1800" dirty="0"/>
              <a:t>сочинения (изложения) </a:t>
            </a:r>
            <a:r>
              <a:rPr lang="ru-RU" sz="1800" b="1" u="sng" dirty="0"/>
              <a:t>могут быть доступны экспертам</a:t>
            </a:r>
            <a:r>
              <a:rPr lang="ru-RU" sz="1800" dirty="0"/>
              <a:t>.</a:t>
            </a:r>
          </a:p>
          <a:p>
            <a:endParaRPr lang="ru-RU" sz="1800" dirty="0"/>
          </a:p>
          <a:p>
            <a:r>
              <a:rPr lang="ru-RU" sz="1800" dirty="0"/>
              <a:t>Перед осуществлением проверки итогового сочинения (изложения) по пяти критериям оценивания проверяют соблюдение участниками итогового сочинения (изложения) требований </a:t>
            </a:r>
            <a:r>
              <a:rPr lang="ru-RU" sz="1800" b="1" u="sng" dirty="0"/>
              <a:t>«Объем сочинения (изложения)» </a:t>
            </a:r>
            <a:r>
              <a:rPr lang="ru-RU" sz="1800" dirty="0"/>
              <a:t>и </a:t>
            </a:r>
            <a:r>
              <a:rPr lang="ru-RU" sz="1800" b="1" u="sng" dirty="0"/>
              <a:t>«Самостоятельность написания итогового сочинения (изложения)» </a:t>
            </a:r>
            <a:r>
              <a:rPr lang="ru-RU" sz="1800" dirty="0"/>
              <a:t>(выставляют «незачет» по всей работе в целом в случае несоблюдения хотя бы одного из установленных требований).</a:t>
            </a:r>
          </a:p>
          <a:p>
            <a:endParaRPr lang="ru-RU" sz="1800" dirty="0"/>
          </a:p>
          <a:p>
            <a:r>
              <a:rPr lang="ru-RU" sz="1800" dirty="0"/>
              <a:t>После проверки установленных требований приступают к проверке сочинения (изложения) по пяти критериями оценивания.</a:t>
            </a:r>
          </a:p>
          <a:p>
            <a:endParaRPr lang="ru-RU" sz="1800" b="1" u="sng" dirty="0"/>
          </a:p>
          <a:p>
            <a:r>
              <a:rPr lang="ru-RU" sz="1800" b="1" u="sng" dirty="0"/>
              <a:t>Каждое сочинение (изложение)</a:t>
            </a:r>
            <a:r>
              <a:rPr lang="ru-RU" sz="1800" dirty="0"/>
              <a:t> участников итогового сочинения (изложения) </a:t>
            </a:r>
            <a:r>
              <a:rPr lang="ru-RU" sz="1800" b="1" u="sng" dirty="0"/>
              <a:t>проверяется одним экспертом один раз.</a:t>
            </a:r>
          </a:p>
        </p:txBody>
      </p:sp>
      <p:sp>
        <p:nvSpPr>
          <p:cNvPr id="5" name="7-конечная звезда 4"/>
          <p:cNvSpPr/>
          <p:nvPr/>
        </p:nvSpPr>
        <p:spPr>
          <a:xfrm>
            <a:off x="75878" y="908720"/>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1</a:t>
            </a:r>
          </a:p>
        </p:txBody>
      </p:sp>
      <p:sp>
        <p:nvSpPr>
          <p:cNvPr id="6" name="7-конечная звезда 5"/>
          <p:cNvSpPr/>
          <p:nvPr/>
        </p:nvSpPr>
        <p:spPr>
          <a:xfrm>
            <a:off x="93856" y="2060848"/>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2</a:t>
            </a:r>
          </a:p>
        </p:txBody>
      </p:sp>
      <p:sp>
        <p:nvSpPr>
          <p:cNvPr id="7" name="7-конечная звезда 6"/>
          <p:cNvSpPr/>
          <p:nvPr/>
        </p:nvSpPr>
        <p:spPr>
          <a:xfrm>
            <a:off x="179512" y="3717032"/>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3</a:t>
            </a:r>
          </a:p>
        </p:txBody>
      </p:sp>
      <p:sp>
        <p:nvSpPr>
          <p:cNvPr id="8" name="7-конечная звезда 7"/>
          <p:cNvSpPr/>
          <p:nvPr/>
        </p:nvSpPr>
        <p:spPr>
          <a:xfrm>
            <a:off x="251520" y="4653136"/>
            <a:ext cx="504056" cy="432048"/>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Times New Roman" pitchFamily="18" charset="0"/>
                <a:cs typeface="Times New Roman" pitchFamily="18" charset="0"/>
              </a:rPr>
              <a:t>4</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p:nvPr/>
        </p:nvPicPr>
        <p:blipFill>
          <a:blip r:embed="rId2" cstate="print"/>
          <a:srcRect/>
          <a:stretch>
            <a:fillRect/>
          </a:stretch>
        </p:blipFill>
        <p:spPr bwMode="auto">
          <a:xfrm>
            <a:off x="35496" y="1"/>
            <a:ext cx="4896544" cy="6858000"/>
          </a:xfrm>
          <a:prstGeom prst="rect">
            <a:avLst/>
          </a:prstGeom>
          <a:noFill/>
          <a:ln w="9525">
            <a:noFill/>
            <a:miter lim="800000"/>
            <a:headEnd/>
            <a:tailEnd/>
          </a:ln>
        </p:spPr>
      </p:pic>
      <p:sp>
        <p:nvSpPr>
          <p:cNvPr id="10" name="Прямоугольник 9"/>
          <p:cNvSpPr/>
          <p:nvPr/>
        </p:nvSpPr>
        <p:spPr>
          <a:xfrm>
            <a:off x="455512" y="4771472"/>
            <a:ext cx="2016224" cy="82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471736" y="4771472"/>
            <a:ext cx="2016224" cy="82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55512" y="5599656"/>
            <a:ext cx="4032448" cy="6617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4764328" y="2132856"/>
            <a:ext cx="4404336" cy="1661993"/>
          </a:xfrm>
          <a:prstGeom prst="rect">
            <a:avLst/>
          </a:prstGeom>
          <a:noFill/>
        </p:spPr>
        <p:txBody>
          <a:bodyPr wrap="square" rtlCol="0">
            <a:spAutoFit/>
          </a:bodyPr>
          <a:lstStyle/>
          <a:p>
            <a:pPr algn="ctr"/>
            <a:r>
              <a:rPr lang="ru-RU" sz="1700" dirty="0">
                <a:latin typeface="Times New Roman" panose="02020603050405020304" pitchFamily="18" charset="0"/>
                <a:cs typeface="Times New Roman" panose="02020603050405020304" pitchFamily="18" charset="0"/>
              </a:rPr>
              <a:t>Эксперты заполняют поля</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"Требования к сочинению (изложению)",</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"Результаты оценивания сочинения (изложения)",</a:t>
            </a:r>
            <a:br>
              <a:rPr lang="ru-RU" sz="1700" dirty="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"Результат проверки сочинения (изложения)" </a:t>
            </a:r>
            <a:r>
              <a:rPr lang="ru-RU" sz="1700" b="1" u="sng" dirty="0">
                <a:latin typeface="Times New Roman" panose="02020603050405020304" pitchFamily="18" charset="0"/>
                <a:cs typeface="Times New Roman" panose="02020603050405020304" pitchFamily="18" charset="0"/>
              </a:rPr>
              <a:t>на копиях бланков регистрации</a:t>
            </a:r>
            <a:endParaRPr lang="ru-RU"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2552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1052736"/>
            <a:ext cx="8856984" cy="1872208"/>
          </a:xfrm>
        </p:spPr>
        <p:txBody>
          <a:bodyPr>
            <a:noAutofit/>
          </a:bodyPr>
          <a:lstStyle/>
          <a:p>
            <a:pPr algn="ctr">
              <a:spcBef>
                <a:spcPts val="0"/>
              </a:spcBef>
            </a:pPr>
            <a:r>
              <a:rPr lang="ru-RU" sz="1600" b="1" dirty="0"/>
              <a:t>Требование № 1. «Объем итогового сочинения (изложения)»</a:t>
            </a:r>
          </a:p>
          <a:p>
            <a:pPr>
              <a:spcBef>
                <a:spcPts val="0"/>
              </a:spcBef>
            </a:pPr>
            <a:r>
              <a:rPr lang="ru-RU" sz="1600" dirty="0"/>
              <a:t>Если в сочинении менее 250 слов, а в изложении менее 150 слов (в подсчёт включаются все слова, в том числе и служебные), то сочинение (изложение) не проверяется по критериям №1- №5. </a:t>
            </a:r>
          </a:p>
          <a:p>
            <a:pPr>
              <a:spcBef>
                <a:spcPts val="0"/>
              </a:spcBef>
            </a:pPr>
            <a:r>
              <a:rPr lang="ru-RU" sz="1600" dirty="0"/>
              <a:t>Если эксперт комиссии (ответственное лицо) выставляет «незачет» за невыполнение требования №1, в клетки по всем пяти критериям оценивания выставляется «незачет». В поле «Результат проверки сочинения (изложения) ставится «незачет» . </a:t>
            </a:r>
          </a:p>
          <a:p>
            <a:pPr>
              <a:spcBef>
                <a:spcPts val="0"/>
              </a:spcBef>
            </a:pPr>
            <a:r>
              <a:rPr lang="ru-RU" sz="1600" dirty="0"/>
              <a:t>При этом </a:t>
            </a:r>
            <a:r>
              <a:rPr lang="ru-RU" sz="1600" b="1" u="sng" dirty="0"/>
              <a:t>поле требование №2 не заполняется</a:t>
            </a:r>
            <a:r>
              <a:rPr lang="ru-RU" sz="1600" dirty="0"/>
              <a:t>.</a:t>
            </a:r>
          </a:p>
        </p:txBody>
      </p:sp>
      <p:pic>
        <p:nvPicPr>
          <p:cNvPr id="6" name="Рисунок 5"/>
          <p:cNvPicPr/>
          <p:nvPr/>
        </p:nvPicPr>
        <p:blipFill>
          <a:blip r:embed="rId2" cstate="print"/>
          <a:srcRect t="63074" b="1189"/>
          <a:stretch>
            <a:fillRect/>
          </a:stretch>
        </p:blipFill>
        <p:spPr bwMode="auto">
          <a:xfrm>
            <a:off x="1475656" y="2852936"/>
            <a:ext cx="6092190" cy="2952328"/>
          </a:xfrm>
          <a:prstGeom prst="rect">
            <a:avLst/>
          </a:prstGeom>
          <a:noFill/>
          <a:ln w="9525">
            <a:noFill/>
            <a:miter lim="800000"/>
            <a:headEnd/>
            <a:tailEnd/>
          </a:ln>
        </p:spPr>
      </p:pic>
      <p:sp>
        <p:nvSpPr>
          <p:cNvPr id="7" name="TextBox 6"/>
          <p:cNvSpPr txBox="1"/>
          <p:nvPr/>
        </p:nvSpPr>
        <p:spPr>
          <a:xfrm>
            <a:off x="3330612" y="4062446"/>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9" name="TextBox 8"/>
          <p:cNvSpPr txBox="1"/>
          <p:nvPr/>
        </p:nvSpPr>
        <p:spPr>
          <a:xfrm>
            <a:off x="5511104"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0" name="TextBox 9"/>
          <p:cNvSpPr txBox="1"/>
          <p:nvPr/>
        </p:nvSpPr>
        <p:spPr>
          <a:xfrm>
            <a:off x="5753006"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1" name="TextBox 10"/>
          <p:cNvSpPr txBox="1"/>
          <p:nvPr/>
        </p:nvSpPr>
        <p:spPr>
          <a:xfrm>
            <a:off x="5994908"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2" name="TextBox 11"/>
          <p:cNvSpPr txBox="1"/>
          <p:nvPr/>
        </p:nvSpPr>
        <p:spPr>
          <a:xfrm>
            <a:off x="6236810"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3" name="TextBox 12"/>
          <p:cNvSpPr txBox="1"/>
          <p:nvPr/>
        </p:nvSpPr>
        <p:spPr>
          <a:xfrm>
            <a:off x="6478712" y="4077072"/>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4" name="TextBox 13"/>
          <p:cNvSpPr txBox="1"/>
          <p:nvPr/>
        </p:nvSpPr>
        <p:spPr>
          <a:xfrm>
            <a:off x="3745034" y="4759648"/>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5" name="Прямоугольник 14"/>
          <p:cNvSpPr/>
          <p:nvPr/>
        </p:nvSpPr>
        <p:spPr>
          <a:xfrm>
            <a:off x="3373742" y="3771788"/>
            <a:ext cx="2160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860032" y="4077072"/>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79912" y="4776900"/>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48680"/>
          </a:xfrm>
        </p:spPr>
        <p:txBody>
          <a:bodyPr>
            <a:noAutofit/>
          </a:bodyPr>
          <a:lstStyle/>
          <a:p>
            <a:pPr>
              <a:lnSpc>
                <a:spcPct val="150000"/>
              </a:lnSpc>
            </a:pPr>
            <a: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Проверка и оценивание итогового сочинения (изложения)</a:t>
            </a:r>
            <a:br>
              <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1600" b="1" dirty="0">
                <a:ln w="10541" cmpd="sng">
                  <a:noFill/>
                  <a:prstDash val="solid"/>
                </a:ln>
                <a:solidFill>
                  <a:srgbClr val="FF0000"/>
                </a:solidFill>
              </a:rPr>
              <a:t>(члены комиссии, участвующие в проверке итогового сочинения (изложения))</a:t>
            </a:r>
            <a:endParaRPr lang="ru-RU" sz="1600" b="1" cap="all" dirty="0">
              <a:ln w="10541" cmpd="sng">
                <a:noFill/>
                <a:prstDash val="solid"/>
              </a:ln>
              <a:solidFill>
                <a:srgbClr val="FF0000"/>
              </a:solidFill>
              <a:effectLst>
                <a:reflection blurRad="12700" stA="28000" endPos="45000" dist="1000" dir="5400000" sy="-100000" algn="bl" rotWithShape="0"/>
              </a:effectLst>
            </a:endParaRPr>
          </a:p>
        </p:txBody>
      </p:sp>
      <p:sp>
        <p:nvSpPr>
          <p:cNvPr id="4" name="Содержимое 3"/>
          <p:cNvSpPr>
            <a:spLocks noGrp="1"/>
          </p:cNvSpPr>
          <p:nvPr>
            <p:ph idx="1"/>
          </p:nvPr>
        </p:nvSpPr>
        <p:spPr>
          <a:xfrm>
            <a:off x="107504" y="620688"/>
            <a:ext cx="8856984" cy="2592288"/>
          </a:xfrm>
        </p:spPr>
        <p:txBody>
          <a:bodyPr>
            <a:noAutofit/>
          </a:bodyPr>
          <a:lstStyle/>
          <a:p>
            <a:pPr algn="ctr">
              <a:spcBef>
                <a:spcPts val="0"/>
              </a:spcBef>
            </a:pPr>
            <a:r>
              <a:rPr lang="ru-RU" sz="1600" b="1" dirty="0"/>
              <a:t>Требование № 2. «Самостоятельность написания итогового сочинения (изложения)»</a:t>
            </a:r>
          </a:p>
          <a:p>
            <a:pPr>
              <a:spcBef>
                <a:spcPts val="0"/>
              </a:spcBef>
            </a:pPr>
            <a:r>
              <a:rPr lang="ru-RU" sz="1600" dirty="0"/>
              <a:t>Не допускается списывание сочинения (фрагментов сочинения) из какого-либо источника. Допускается прямое или косвенное цитирование с обязательной ссылкой на источник (ссылка дается в свободной форме). Объем цитирования не должен превышать собственный текст участника. </a:t>
            </a:r>
          </a:p>
          <a:p>
            <a:pPr>
              <a:spcBef>
                <a:spcPts val="0"/>
              </a:spcBef>
            </a:pPr>
            <a:r>
              <a:rPr lang="ru-RU" sz="1600" dirty="0"/>
              <a:t>Если сочинение (изложение) признано экспертом несамостоятельным, то сочинение (изложение) не проверяется по критериям № 1- № 5.</a:t>
            </a:r>
          </a:p>
          <a:p>
            <a:pPr>
              <a:spcBef>
                <a:spcPts val="0"/>
              </a:spcBef>
            </a:pPr>
            <a:r>
              <a:rPr lang="ru-RU" sz="1600" dirty="0"/>
              <a:t>Эксперт комиссии (ответственное лицо) выставляет «незачет» за невыполнение требования №2. В клетки по всем пяти критериям оценивания выставляется «незачет». В поле «Результат проверки сочинения (изложения)» ставится «незачет». </a:t>
            </a:r>
          </a:p>
        </p:txBody>
      </p:sp>
      <p:pic>
        <p:nvPicPr>
          <p:cNvPr id="6" name="Рисунок 5"/>
          <p:cNvPicPr/>
          <p:nvPr/>
        </p:nvPicPr>
        <p:blipFill>
          <a:blip r:embed="rId2" cstate="print"/>
          <a:srcRect t="63074" b="1189"/>
          <a:stretch>
            <a:fillRect/>
          </a:stretch>
        </p:blipFill>
        <p:spPr bwMode="auto">
          <a:xfrm>
            <a:off x="1475656" y="3140968"/>
            <a:ext cx="6092190" cy="2952328"/>
          </a:xfrm>
          <a:prstGeom prst="rect">
            <a:avLst/>
          </a:prstGeom>
          <a:noFill/>
          <a:ln w="9525">
            <a:noFill/>
            <a:miter lim="800000"/>
            <a:headEnd/>
            <a:tailEnd/>
          </a:ln>
        </p:spPr>
      </p:pic>
      <p:sp>
        <p:nvSpPr>
          <p:cNvPr id="7" name="TextBox 6"/>
          <p:cNvSpPr txBox="1"/>
          <p:nvPr/>
        </p:nvSpPr>
        <p:spPr>
          <a:xfrm>
            <a:off x="3330612" y="4160706"/>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8" name="TextBox 7"/>
          <p:cNvSpPr txBox="1"/>
          <p:nvPr/>
        </p:nvSpPr>
        <p:spPr>
          <a:xfrm>
            <a:off x="3572514" y="4350478"/>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9" name="TextBox 8"/>
          <p:cNvSpPr txBox="1"/>
          <p:nvPr/>
        </p:nvSpPr>
        <p:spPr>
          <a:xfrm>
            <a:off x="5511104" y="436510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0" name="TextBox 9"/>
          <p:cNvSpPr txBox="1"/>
          <p:nvPr/>
        </p:nvSpPr>
        <p:spPr>
          <a:xfrm>
            <a:off x="5753006" y="436510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1" name="TextBox 10"/>
          <p:cNvSpPr txBox="1"/>
          <p:nvPr/>
        </p:nvSpPr>
        <p:spPr>
          <a:xfrm>
            <a:off x="5994908" y="436510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2" name="TextBox 11"/>
          <p:cNvSpPr txBox="1"/>
          <p:nvPr/>
        </p:nvSpPr>
        <p:spPr>
          <a:xfrm>
            <a:off x="6236810" y="436510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3" name="TextBox 12"/>
          <p:cNvSpPr txBox="1"/>
          <p:nvPr/>
        </p:nvSpPr>
        <p:spPr>
          <a:xfrm>
            <a:off x="6478712" y="4365104"/>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4" name="TextBox 13"/>
          <p:cNvSpPr txBox="1"/>
          <p:nvPr/>
        </p:nvSpPr>
        <p:spPr>
          <a:xfrm>
            <a:off x="3745034" y="5047680"/>
            <a:ext cx="322536" cy="261610"/>
          </a:xfrm>
          <a:prstGeom prst="rect">
            <a:avLst/>
          </a:prstGeom>
          <a:noFill/>
        </p:spPr>
        <p:txBody>
          <a:bodyPr wrap="square" rtlCol="0">
            <a:spAutoFit/>
          </a:bodyPr>
          <a:lstStyle/>
          <a:p>
            <a:r>
              <a:rPr lang="ru-RU" sz="1100" dirty="0">
                <a:latin typeface="Times New Roman" pitchFamily="18" charset="0"/>
                <a:cs typeface="Times New Roman" pitchFamily="18" charset="0"/>
              </a:rPr>
              <a:t>Х</a:t>
            </a:r>
          </a:p>
        </p:txBody>
      </p:sp>
      <p:sp>
        <p:nvSpPr>
          <p:cNvPr id="15" name="Прямоугольник 14"/>
          <p:cNvSpPr/>
          <p:nvPr/>
        </p:nvSpPr>
        <p:spPr>
          <a:xfrm>
            <a:off x="3606644" y="4059820"/>
            <a:ext cx="21602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4860032" y="4365104"/>
            <a:ext cx="187220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779912" y="506493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8722</TotalTime>
  <Words>8189</Words>
  <Application>Microsoft Office PowerPoint</Application>
  <PresentationFormat>Экран (4:3)</PresentationFormat>
  <Paragraphs>752</Paragraphs>
  <Slides>144</Slides>
  <Notes>0</Notes>
  <HiddenSlides>72</HiddenSlides>
  <MMClips>0</MMClips>
  <ScaleCrop>false</ScaleCrop>
  <HeadingPairs>
    <vt:vector size="4" baseType="variant">
      <vt:variant>
        <vt:lpstr>Тема</vt:lpstr>
      </vt:variant>
      <vt:variant>
        <vt:i4>1</vt:i4>
      </vt:variant>
      <vt:variant>
        <vt:lpstr>Заголовки слайдов</vt:lpstr>
      </vt:variant>
      <vt:variant>
        <vt:i4>144</vt:i4>
      </vt:variant>
    </vt:vector>
  </HeadingPairs>
  <TitlesOfParts>
    <vt:vector size="145" baseType="lpstr">
      <vt:lpstr>Тема Office</vt:lpstr>
      <vt:lpstr>«ПОДГОТОВКА И ПРОВЕДЕНИЕ ИТОГОВОГО СОЧИНЕНИЯ (ИЗЛОЖЕНИЯ) В ОБРАЗОВАТЕЛЬНЫХ ОРГАНИЗАЦИЯХ, РЕАЛИЗУЮЩИХ ОБРАЗОВАТЕЛЬНЫЕ ПРОГРАММЫ СРЕДНЕГО ОБЩЕГО ОБРАЗОВАНИЯ, В 2016/2017 УЧЕБНОМ ГОДУ»</vt:lpstr>
      <vt:lpstr>Регистрация участников итогового сочинения (изложения)</vt:lpstr>
      <vt:lpstr>Регистрация участников итогового сочинения (изложения)</vt:lpstr>
      <vt:lpstr>Сбор исходных сведений и подготовка к проведению итогового сочинения (изложения)</vt:lpstr>
      <vt:lpstr>Сбор исходных сведений и подготовка к проведению итогового сочинения (изложения)</vt:lpstr>
      <vt:lpstr>Сбор исходных сведений и подготовка к проведению итогового сочинения (изложения)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ДОСТАВКА ТЕМ итогового сочинения (изложения)</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 (РУКОВОДИТЕЛЬ ОБРАЗОВАТЕЛЬНОЙ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 (РУКОВОДИТЕЛЬ ОБРАЗОВАТЕЛЬНОЙ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Подготовка к проведению итогового сочинения (изложения) (РУКОВОДИТЕЛЬ ОБРАЗОВАТЕЛЬНОЙ ОРГАНИЗАЦИИ)</vt:lpstr>
      <vt:lpstr>Подготовка к проведению итогового сочинения (изложения) (ТЕХНИЧЕСКИЙ СПЕЦИАЛИСТ)</vt:lpstr>
      <vt:lpstr>Подготовка к проведению итогового сочинения (изложения)  (члены комиссии, участвующие в организации итогового сочинения (изложения))</vt:lpstr>
      <vt:lpstr>Подготовка к проведению итогового сочинения (изложения) (члены комиссии, участвующие в организации итогового сочинения (изложения))</vt:lpstr>
      <vt:lpstr>Подготовка к проведению итогового сочинения (изложения) (члены комиссии, участвующие в организации итогового сочинения (изложения))</vt:lpstr>
      <vt:lpstr>Подготовка к проведению итогового сочинения (изложения) (члены комиссии, участвующие в организации итогового сочинения (изложения))</vt:lpstr>
      <vt:lpstr>проведение итогового сочинения (изложения) (РУКОВОДИТЕЛЬ ОБРАЗОВАТЕЛЬНОЙ ОРГАНИЗАЦИИ)</vt:lpstr>
      <vt:lpstr>проведение итогового сочинения (изложения) (члены комиссии, участвующие в организации итогового сочинения (изложения))</vt:lpstr>
      <vt:lpstr>Изменения</vt:lpstr>
      <vt:lpstr>Изменения</vt:lpstr>
      <vt:lpstr>проведениЕ итогового сочинения (изложения) (члены комиссии, участвующие в организации итогового сочинения (изложения))</vt:lpstr>
      <vt:lpstr>Презентация PowerPoint</vt:lpstr>
      <vt:lpstr>проведениЕ итогового сочинения (изложения) (члены комиссии, участвующие в организации итогового сочинения (изложения))</vt:lpstr>
      <vt:lpstr>Презентация PowerPoint</vt:lpstr>
      <vt:lpstr>Презентация PowerPoint</vt:lpstr>
      <vt:lpstr>ЗАВЕРШЕНИЕ итогового сочинения (изложения) (члены комиссии, участвующие в организации итогового сочинения (изложения))</vt:lpstr>
      <vt:lpstr>ЗАВЕРШЕНИЕ итогового сочинения (изложения) (члены комиссии, участвующие в организации итогового сочинения (изложения))</vt:lpstr>
      <vt:lpstr>Презентация PowerPoint</vt:lpstr>
      <vt:lpstr>ЗАВЕРШЕНИЕ итогового сочинения (изложения) (члены комиссии, участвующие в организации итогового сочинения (изложения))</vt:lpstr>
      <vt:lpstr>ЗАВЕРШЕНИЕ итогового сочинения (изложения) (члены комиссии, участвующие в организации итогового сочинения (изложения))</vt:lpstr>
      <vt:lpstr>ЗАВЕРШЕНИЕ итогового сочинения (изложения) (члены комиссии, участвующие в организации итогового сочинения (изложения))</vt:lpstr>
      <vt:lpstr>ЗАВЕРШЕНИЕ итогового сочинения (изложения) (члены комиссии, участвующие в организации итогового сочинения (изложения))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ЗАВЕРШЕНИЕ итогового сочинения (изложения) (РУКОВОДИТЕЛЬ ОБРАЗОВАТЕЛЬНОЙ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Проверка и оценивание итогового сочинения (изложения)</vt:lpstr>
      <vt:lpstr>Проверка и оценивание итогового сочинения (изложения) (РУКОВОДИТЕЛЬ ОБРАЗОВАТЕЛЬНОЙ ОРГАНИЗАЦИИ)</vt:lpstr>
      <vt:lpstr>Проверка и оценивание итогового сочинения (изложения) (ТЕХНИЧЕСКИЙ СПЕЦИАЛИСТ)</vt:lpstr>
      <vt:lpstr>Презентация PowerPoint</vt:lpstr>
      <vt:lpstr>Проверка и оценивание итогового сочинения (изложения) (РУКОВОДИТЕЛЬ ОБРАЗОВАТЕЛЬНОЙ ОРГАНИЗАЦИИ)</vt:lpstr>
      <vt:lpstr>Презентация PowerPoint</vt:lpstr>
      <vt:lpstr>Проверка и оценивание итогового сочинения (изложения) (РУКОВОДИТЕЛЬ ОБРАЗОВАТЕЛЬНОЙ ОРГАНИЗАЦИИ)</vt:lpstr>
      <vt:lpstr>Презентация PowerPoint</vt:lpstr>
      <vt:lpstr>Проверка и оценивание итогового сочинения (изложения) (РУКОВОДИТЕЛЬ ОБРАЗОВАТЕЛЬНОЙ ОРГАНИЗАЦИИ)</vt:lpstr>
      <vt:lpstr>Презентация PowerPoint</vt:lpstr>
      <vt:lpstr>Проверка и оценивание итогового сочинения (изложения)</vt:lpstr>
      <vt:lpstr>Проверка и оценивание итогового сочинения (изложения) (члены комиссии, участвующие в проверке итогового сочинения (изложения))</vt:lpstr>
      <vt:lpstr>Презентация PowerPoint</vt:lpstr>
      <vt:lpstr>Проверка и оценивание итогового сочинения (изложения) (члены комиссии, участвующие в проверке итогового сочинения (изложения))</vt:lpstr>
      <vt:lpstr>Презентация PowerPoint</vt:lpstr>
      <vt:lpstr>Проверка и оценивание итогового сочинения (изложения) (члены комиссии, участвующие в проверке итогового сочинения (изложения))</vt:lpstr>
      <vt:lpstr>Проверка и оценивание итогового сочинения (изложения) (члены комиссии, участвующие в проверке итогового сочинения (изложения))</vt:lpstr>
      <vt:lpstr>Проверка и оценивание итогового сочинения (изложения) (члены комиссии, участвующие в проверке итогового сочинения (изложения))</vt:lpstr>
      <vt:lpstr>Проверка и оценивание итогового сочинения (изложения) (члены комиссии, участвующие в проверке итогового сочинения (изложения))</vt:lpstr>
      <vt:lpstr>Проверка и оценивание итогового сочинения (изложения) (члены комиссии, участвующие в проверке итогового сочинения (изложения))</vt:lpstr>
      <vt:lpstr>Проверка и оценивание итогового сочинения (изложения) (члены комиссии, участвующие в проверке итогового сочинения (изложения))</vt:lpstr>
      <vt:lpstr>Презентация PowerPoint</vt:lpstr>
      <vt:lpstr>Проверка и оценивание итогового сочинения (изложения) (члены комиссии, участвующие в проверке итогового сочинения (изложения))</vt:lpstr>
      <vt:lpstr>Проверка и оценивание итогового сочинения (изложения) (члены комиссии, участвующие в проверке итогового сочинения (изложения))</vt:lpstr>
      <vt:lpstr>Презентация PowerPoint</vt:lpstr>
      <vt:lpstr>Проверка и оценивание итогового сочинения (изложения) (РУКОВОДИТЕЛЬ ОБРАЗОВАТЕЛЬНОЙ ОРГАНИЗАЦИИ)</vt:lpstr>
      <vt:lpstr>Презентация PowerPoint</vt:lpstr>
      <vt:lpstr>Презентация PowerPoint</vt:lpstr>
      <vt:lpstr>Проверка и оценивание итогового сочинения (изложения) (РУКОВОДИТЕЛЬ ОБРАЗОВАТЕЛЬНОЙ ОРГАНИЗАЦИИ)</vt:lpstr>
      <vt:lpstr>Презентация PowerPoint</vt:lpstr>
      <vt:lpstr>Презентация PowerPoint</vt:lpstr>
      <vt:lpstr>Проверка и оценивание итогового сочинения (изложения) (члены комиссии, участвующие в организации и проведении итогового сочинения (изложения))</vt:lpstr>
      <vt:lpstr>Презентация PowerPoint</vt:lpstr>
      <vt:lpstr>Презентация PowerPoint</vt:lpstr>
      <vt:lpstr>Проверка и оценивание итогового сочинения (изложения) (члены комиссии, участвующие в организации и проведении итогового сочинения (изложения))</vt:lpstr>
      <vt:lpstr>Проверка и оценивание итогового сочинения (изложения)</vt:lpstr>
      <vt:lpstr>Проверка и оценивание итогового сочинения (изложения) (РУКОВОДИТЕЛЬ ОБРАЗОВАТЕЛЬНОЙ ОРГАНИЗАЦИИ)</vt:lpstr>
      <vt:lpstr>Презентация PowerPoint</vt:lpstr>
      <vt:lpstr>ЗАВЕРШЕНИЕ итогового сочинения (изложения) (РУКОВОДИТЕЛЬ ОБРАЗОВАТЕЛЬНОЙ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ЗАВЕРШЕНИЕ итогового сочинения (изложения) (ЧЛЕН ГЭК (МУНИЦИПАЛЬНОГО УРОВНЯ))</vt:lpstr>
      <vt:lpstr>Презентация PowerPoint</vt:lpstr>
      <vt:lpstr>Презентация PowerPoint</vt:lpstr>
      <vt:lpstr>Презентация PowerPoint</vt:lpstr>
      <vt:lpstr>ЗАВЕРШЕНИЕ итогового сочинения (изложения) (ЧЛЕН ГЭК (МУНИЦИПАЛЬНОГО УРОВНЯ))</vt:lpstr>
      <vt:lpstr>ВСЕ!!! ВСЕ!!! ВСЕ!!!</vt:lpstr>
      <vt:lpstr>ВСЕ!!! ВСЕ!!! ВСЕ!!!</vt:lpstr>
      <vt:lpstr>ВСЕ!!! ВСЕ!!! ВСЕ!!!</vt:lpstr>
      <vt:lpstr>РЕГИОНАЛЬНЫЙ ЦЕНТР ОБРАБОТКИ ИНФОРМАЦИИ ГБОУ ВО МО «АКАДЕМИЯ СОЦИАЛЬНОГО УПРАВЛЕНИЯ»</vt:lpstr>
      <vt:lpstr>«ПОДГОТОВКА И ПРОВЕДЕНИЕ ИТОГОВОГО СОЧИНЕНИЯ (ИЗЛОЖЕНИЯ) В ОБРАЗОВАТЕЛЬНЫХ ОРГАНИЗАЦИЯХ, РЕАЛИЗУЮЩИХ ОБРАЗОВАТЕЛЬНЫЕ ПРОГРАММЫ СРЕДНЕГО ОБЩЕГО ОБРАЗОВАНИЯ, В 2016/2017 УЧЕБНОМ ГОДУ»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 Шкитов</dc:creator>
  <cp:lastModifiedBy>Пользователь</cp:lastModifiedBy>
  <cp:revision>374</cp:revision>
  <cp:lastPrinted>2016-11-01T14:37:09Z</cp:lastPrinted>
  <dcterms:created xsi:type="dcterms:W3CDTF">2015-03-12T08:22:19Z</dcterms:created>
  <dcterms:modified xsi:type="dcterms:W3CDTF">2016-11-11T10:34:52Z</dcterms:modified>
</cp:coreProperties>
</file>