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42" r:id="rId2"/>
    <p:sldId id="383" r:id="rId3"/>
    <p:sldId id="374" r:id="rId4"/>
    <p:sldId id="376" r:id="rId5"/>
    <p:sldId id="377" r:id="rId6"/>
    <p:sldId id="384" r:id="rId7"/>
    <p:sldId id="385" r:id="rId8"/>
    <p:sldId id="386" r:id="rId9"/>
    <p:sldId id="378" r:id="rId10"/>
    <p:sldId id="379" r:id="rId11"/>
    <p:sldId id="387" r:id="rId12"/>
    <p:sldId id="382" r:id="rId13"/>
    <p:sldId id="388" r:id="rId14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65F36"/>
    <a:srgbClr val="4B79A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3892" autoAdjust="0"/>
  </p:normalViewPr>
  <p:slideViewPr>
    <p:cSldViewPr>
      <p:cViewPr>
        <p:scale>
          <a:sx n="90" d="100"/>
          <a:sy n="90" d="100"/>
        </p:scale>
        <p:origin x="-224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BBB74-9A69-4B30-A8A3-DBC9E6E71376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504E5-FB6B-4BE6-AE45-C38171544E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773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 smtClean="0"/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504E5-FB6B-4BE6-AE45-C38171544ED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ustest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0" y="1844824"/>
            <a:ext cx="9144000" cy="2406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на территории Московской области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2016-2017 </a:t>
            </a:r>
            <a:r>
              <a:rPr lang="ru-RU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у.г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одзаголовок 2"/>
          <p:cNvSpPr txBox="1">
            <a:spLocks/>
          </p:cNvSpPr>
          <p:nvPr/>
        </p:nvSpPr>
        <p:spPr>
          <a:xfrm>
            <a:off x="5002581" y="4221088"/>
            <a:ext cx="4141419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87016" y="6209928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PC185K\AppData\Local\Microsoft\Windows\Temporary Internet Files\Content.IE5\7NX4UX1O\МОМО надпись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8640"/>
            <a:ext cx="2987824" cy="504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0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1640" y="18864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Сроки проверки и обработки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34076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проверка </a:t>
            </a:r>
            <a:r>
              <a:rPr lang="ru-RU" dirty="0" smtClean="0"/>
              <a:t>итоговых сочинений (изложений) и их оценивание членами (экспертами) комиссии по проверке и оцениванию итогового сочинения (изложения)  -  не позднее чем через семь календарных дней с даты проведения итогового сочинения (изложения) –       </a:t>
            </a:r>
            <a:r>
              <a:rPr lang="ru-RU" b="1" dirty="0" smtClean="0">
                <a:solidFill>
                  <a:srgbClr val="FF0000"/>
                </a:solidFill>
              </a:rPr>
              <a:t>8 -14 декабря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282883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обработка</a:t>
            </a:r>
            <a:r>
              <a:rPr lang="ru-RU" dirty="0" smtClean="0"/>
              <a:t> бланков итогового сочинения (изложения)  -  не позднее чем через пять календарных дней после проведения проверки и оценивания  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                        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15-19 декабря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1640" y="18864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Хранение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1988840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бумажные бланки итогового сочинения (изложения) хранятся в РЦОИ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копии бланков и аудиозаписи устных итоговых сочинений (изложений) - в МОУО или местах сдачи итогового сочинения (изложения) по решению МОУО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31640" y="260648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Запрещено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582341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участникам итогового сочинения (изложения) </a:t>
            </a:r>
            <a:r>
              <a:rPr lang="ru-RU" sz="2400" dirty="0" smtClean="0">
                <a:solidFill>
                  <a:srgbClr val="FF0000"/>
                </a:solidFill>
              </a:rPr>
              <a:t>запрещено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  иметь при себе средства связи, фото, аудио и видеоаппаратуру, справочные материалы, письменные заметки и иные средства хранения и передачи информации, собственные орфографические и (или) толковые словари 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 пользоваться текстами литературного материала (художественные произведения, дневники, мемуары, публицистика, другие литературные источники)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39552" y="1484784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памятка </a:t>
            </a:r>
            <a:r>
              <a:rPr lang="ru-RU" sz="2000" dirty="0" smtClean="0"/>
              <a:t>для участников сочинения и их родителей (законных представителей) с краткой информацией о процедуре, порядке проведения, о праве повторного допуска к написанию сочинения, об использовании сочинения при приеме в вузы и т.д. </a:t>
            </a:r>
            <a:r>
              <a:rPr lang="ru-RU" sz="2000" dirty="0" smtClean="0">
                <a:solidFill>
                  <a:srgbClr val="FF0000"/>
                </a:solidFill>
              </a:rPr>
              <a:t>(для ознакомления под роспись)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573016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письмо Министерства образования Московской области от 21.10.2016 № Исх-14826/10а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3509"/>
          </a:xfrm>
          <a:prstGeom prst="rect">
            <a:avLst/>
          </a:prstGeom>
        </p:spPr>
      </p:pic>
      <p:sp>
        <p:nvSpPr>
          <p:cNvPr id="62" name="Подзаголовок 2"/>
          <p:cNvSpPr txBox="1">
            <a:spLocks/>
          </p:cNvSpPr>
          <p:nvPr/>
        </p:nvSpPr>
        <p:spPr>
          <a:xfrm>
            <a:off x="5002581" y="4221088"/>
            <a:ext cx="4141419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87016" y="6209928"/>
            <a:ext cx="88569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47664" y="18864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Документы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134076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методические документы, рекомендуемые к использованию при организации и проведении итогового сочинения (изложения) – </a:t>
            </a:r>
          </a:p>
          <a:p>
            <a:r>
              <a:rPr lang="ru-RU" dirty="0" smtClean="0"/>
              <a:t>                                   письмо </a:t>
            </a:r>
            <a:r>
              <a:rPr lang="ru-RU" dirty="0" err="1" smtClean="0"/>
              <a:t>Рособрнадзора</a:t>
            </a:r>
            <a:r>
              <a:rPr lang="ru-RU" dirty="0" smtClean="0"/>
              <a:t> от 17.10.2016 № 10-764</a:t>
            </a:r>
          </a:p>
          <a:p>
            <a:endParaRPr lang="ru-RU" dirty="0" smtClean="0"/>
          </a:p>
          <a:p>
            <a:r>
              <a:rPr lang="ru-RU" dirty="0" smtClean="0"/>
              <a:t>письмо Министерства образования Московской области  от 20.10.2016 № Исх-14691/10а о направлении  методических  документов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3789040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Порядок проведения и проверки итогового сочинения (изложения) на территории Московской области (проект)</a:t>
            </a:r>
          </a:p>
          <a:p>
            <a:endParaRPr lang="ru-RU" dirty="0" smtClean="0"/>
          </a:p>
          <a:p>
            <a:r>
              <a:rPr lang="ru-RU" dirty="0" smtClean="0"/>
              <a:t>Приказ о проведении итогового сочинения (изложения) на территории Московской области в декабре 2016 года (проект)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7664" y="18864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Места проведения  итогового сочинения (изложения)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1196752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общеобразовательные организации, на базе которых сформированы  ППЭ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1700808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оборудуются </a:t>
            </a:r>
            <a:r>
              <a:rPr lang="ru-RU" sz="2000" dirty="0" smtClean="0"/>
              <a:t>стационарными и (или) переносными металлоискателями, средствами видеонаблюдения (в режиме </a:t>
            </a:r>
            <a:r>
              <a:rPr lang="ru-RU" sz="2000" dirty="0" err="1" smtClean="0"/>
              <a:t>офлайн</a:t>
            </a:r>
            <a:r>
              <a:rPr lang="ru-RU" sz="2000" dirty="0" smtClean="0"/>
              <a:t>), средствами подавления сигналов подвижной связи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699792" y="2780928"/>
            <a:ext cx="3600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могут не перемещаться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 rot="2449999">
            <a:off x="4709742" y="3375752"/>
            <a:ext cx="825359" cy="2880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8237438">
            <a:off x="3628550" y="3371405"/>
            <a:ext cx="792088" cy="28803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11560" y="3789040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обучающиеся общеобразовательных организаций, на базе которых проводится итоговое сочинение (изложение)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004048" y="386104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обучающиеся общеобразовательных организаций, из которых доставка в ППЭ затруднена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644008" y="587727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видеонаблюдение - обязательно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544522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дому – по медицинским показаниям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980728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9592" y="188640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Лица, привлекаемые к проведению итогового сочинения (изложения)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руководитель общеобразовательной организации, на базе которой проводится итоговое сочинение (изложение);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технические специалисты, оказывающие информационно-технологическую помощь, а также осуществляющие копирование бланков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члены комиссии, по проведению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члены (эксперты) комиссии, по проверке и оцениванию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медицинские работники, ассистенты, оказывающие необходимую помощь участникам с ограниченными возможностями здоровья, с учетом состояния их здоровья, особенностей психофизического развития, в том числе непосредственно при проведении итогового сочинения (изложения);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дежурные, из числа членов комиссии, участвующие в организации итогового сочинения (изложения) вне учебных кабинетов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548680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15616" y="116632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Комиссии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55679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создаются муниципальными органами управления образованием в местах проведения итогового сочинения (изложения)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692696"/>
            <a:ext cx="288032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 проведению итогового сочинения (изложения)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692696"/>
            <a:ext cx="381642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 проверке и оцениванию итогового сочинения (изложения)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1720" y="220486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u="sng" dirty="0" smtClean="0"/>
              <a:t>количественный состав :</a:t>
            </a:r>
          </a:p>
          <a:p>
            <a:pPr algn="ctr"/>
            <a:r>
              <a:rPr lang="ru-RU" dirty="0" smtClean="0"/>
              <a:t>с </a:t>
            </a:r>
            <a:r>
              <a:rPr lang="ru-RU" b="1" dirty="0" smtClean="0">
                <a:solidFill>
                  <a:srgbClr val="00B050"/>
                </a:solidFill>
              </a:rPr>
              <a:t>учетом количества </a:t>
            </a:r>
            <a:r>
              <a:rPr lang="ru-RU" dirty="0" smtClean="0"/>
              <a:t>участников итогового сочинения (изложения) в данном месте проведения итогового сочинения (изложения).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350100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 рекомендуется </a:t>
            </a:r>
          </a:p>
          <a:p>
            <a:r>
              <a:rPr lang="ru-RU" dirty="0" smtClean="0"/>
              <a:t>привлекать учителей, обучающих выпускников данного учебного года, сдающих в данном месте проведения итогового сочинения (изложения)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4581128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Комиссии по проверке и оцениванию итогового сочинения (изложения) </a:t>
            </a:r>
            <a:r>
              <a:rPr lang="ru-RU" dirty="0" smtClean="0">
                <a:solidFill>
                  <a:srgbClr val="00B050"/>
                </a:solidFill>
              </a:rPr>
              <a:t>обеспечиваются необходимыми техническими средствами: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ксерокс;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сканер;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 компьютер с возможностью выхода в сеть «Интернет» и установленными на него специализированными программами, позволяющими автоматически проверять тексты на наличие заимствований и др.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548680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95536" y="1196752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000" dirty="0" smtClean="0"/>
              <a:t>не позднее чем за две недели до начала проведения итогового сочинения (изложения)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18864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Подача заявлений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1988840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000" dirty="0" smtClean="0"/>
              <a:t>выпускники прошлых лет, лица, обучающиеся по образовательным программам среднего профессионального образования, лица, получающие среднее общее образование в иностранных образовательных организациях, лица, допущенные к ГИА в предыдущие годы, </a:t>
            </a:r>
            <a:r>
              <a:rPr lang="ru-RU" sz="2000" dirty="0" smtClean="0">
                <a:solidFill>
                  <a:srgbClr val="FF0000"/>
                </a:solidFill>
              </a:rPr>
              <a:t>самостоятельно</a:t>
            </a:r>
            <a:r>
              <a:rPr lang="ru-RU" sz="2000" dirty="0" smtClean="0"/>
              <a:t> выбирают срок написания итогового сочинения, который указывают в заявлении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4005064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sz="2000" dirty="0" smtClean="0"/>
              <a:t>обучающиеся с  ОВЗ предъявляют копию рекомендаций </a:t>
            </a:r>
            <a:r>
              <a:rPr lang="ru-RU" sz="2000" dirty="0" err="1" smtClean="0"/>
              <a:t>психолого-медико-педагогической</a:t>
            </a:r>
            <a:r>
              <a:rPr lang="ru-RU" sz="2000" dirty="0" smtClean="0"/>
              <a:t>  комиссии,  обучающиеся дети-инвалиды и инвалиды - оригинал или заверенную  в установленном порядке копию справки, подтверждающей факт установления инвалидности, выданной федеральным государственным учреждением медико-социальной экспертизы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31640" y="116632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Передача тем итогового сочинения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915816" y="112474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 15 минут до начала сочинения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204864"/>
            <a:ext cx="403244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официальном информационном портале ЕГЭ</a:t>
            </a:r>
          </a:p>
          <a:p>
            <a:pPr algn="ctr"/>
            <a:r>
              <a:rPr lang="ru-RU" dirty="0" smtClean="0"/>
              <a:t> </a:t>
            </a:r>
            <a:r>
              <a:rPr lang="en-US" u="sng" dirty="0" err="1" smtClean="0"/>
              <a:t>ege</a:t>
            </a:r>
            <a:r>
              <a:rPr lang="ru-RU" u="sng" dirty="0" smtClean="0"/>
              <a:t>.</a:t>
            </a:r>
            <a:r>
              <a:rPr lang="en-US" u="sng" dirty="0" err="1" smtClean="0"/>
              <a:t>edu</a:t>
            </a:r>
            <a:r>
              <a:rPr lang="ru-RU" u="sng" dirty="0" smtClean="0"/>
              <a:t>.</a:t>
            </a:r>
            <a:r>
              <a:rPr lang="en-US" u="sng" dirty="0" err="1" smtClean="0"/>
              <a:t>ru</a:t>
            </a:r>
            <a:r>
              <a:rPr lang="ru-RU" dirty="0" smtClean="0"/>
              <a:t> (</a:t>
            </a:r>
            <a:r>
              <a:rPr lang="en-US" u="sng" dirty="0" smtClean="0"/>
              <a:t>topic</a:t>
            </a:r>
            <a:r>
              <a:rPr lang="ru-RU" u="sng" dirty="0" smtClean="0"/>
              <a:t>.</a:t>
            </a:r>
            <a:r>
              <a:rPr lang="en-US" u="sng" dirty="0" err="1" smtClean="0"/>
              <a:t>ege</a:t>
            </a:r>
            <a:r>
              <a:rPr lang="ru-RU" u="sng" dirty="0" smtClean="0"/>
              <a:t>.</a:t>
            </a:r>
            <a:r>
              <a:rPr lang="en-US" u="sng" dirty="0" err="1" smtClean="0"/>
              <a:t>edu</a:t>
            </a:r>
            <a:r>
              <a:rPr lang="ru-RU" u="sng" dirty="0" smtClean="0"/>
              <a:t>.</a:t>
            </a:r>
            <a:r>
              <a:rPr lang="en-US" u="sng" dirty="0" err="1" smtClean="0"/>
              <a:t>ru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276872"/>
            <a:ext cx="421196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на официальном сайте ФЦТ</a:t>
            </a:r>
          </a:p>
          <a:p>
            <a:pPr algn="ctr"/>
            <a:r>
              <a:rPr lang="ru-RU" dirty="0" smtClean="0"/>
              <a:t>(</a:t>
            </a:r>
            <a:r>
              <a:rPr lang="en-US" u="sng" dirty="0" smtClean="0">
                <a:hlinkClick r:id="rId4"/>
              </a:rPr>
              <a:t>http</a:t>
            </a:r>
            <a:r>
              <a:rPr lang="ru-RU" u="sng" dirty="0" smtClean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www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rustest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ru</a:t>
            </a:r>
            <a:r>
              <a:rPr lang="ru-RU" u="sng" dirty="0" smtClean="0">
                <a:hlinkClick r:id="rId4"/>
              </a:rPr>
              <a:t>/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364502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тексты итогового изложения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4365104"/>
            <a:ext cx="373301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по каналам </a:t>
            </a:r>
            <a:r>
              <a:rPr lang="ru-RU" dirty="0" err="1" smtClean="0"/>
              <a:t>VipNet</a:t>
            </a:r>
            <a:r>
              <a:rPr lang="ru-RU" dirty="0" smtClean="0"/>
              <a:t> из РЦОИ в МОУО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4725144"/>
            <a:ext cx="45720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dirty="0" smtClean="0"/>
              <a:t>за 2 часа до начала итогового изложения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875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908720"/>
            <a:ext cx="842493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печать бланков итогового сочинения (изложения)   -  ГБОУ ВО МО «Академия социального управления»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1772816"/>
            <a:ext cx="842493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бланки  выдаются РЦОИ ответственным за организацию и проведение ЕГЭ на территории муниципального образования или членам государственной экзаменационной комиссии Московской области для последующей передачи  в места проведения итогового сочинения (изложения)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3429000"/>
            <a:ext cx="842493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отчетные формы для проведения итогового сочинения (изложения) печатаются в местах проведения итогового сочинения (изложение)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4149080"/>
            <a:ext cx="8676456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копирование бланков для передачи на проверку членам (экспертам) комиссии по проверке и оцениванию итогового сочинения (изложения)  -  техническим (и) специалистом (</a:t>
            </a:r>
            <a:r>
              <a:rPr lang="ru-RU" dirty="0" err="1" smtClean="0"/>
              <a:t>ами</a:t>
            </a:r>
            <a:r>
              <a:rPr lang="ru-RU" dirty="0" smtClean="0"/>
              <a:t>) в местах для проведения итогового сочинения (изложения)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5445224"/>
            <a:ext cx="856895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обработка </a:t>
            </a:r>
            <a:r>
              <a:rPr lang="ru-RU" dirty="0" smtClean="0"/>
              <a:t>проверенных оригиналов бланков итогового сочинения (изложения) -  ГБОУ ВО МО «Академия социального управления»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фо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5509"/>
            <a:ext cx="9144000" cy="6863509"/>
          </a:xfrm>
          <a:prstGeom prst="rect">
            <a:avLst/>
          </a:prstGeom>
        </p:spPr>
      </p:pic>
      <p:sp>
        <p:nvSpPr>
          <p:cNvPr id="60" name="Заголовок 1"/>
          <p:cNvSpPr txBox="1">
            <a:spLocks/>
          </p:cNvSpPr>
          <p:nvPr/>
        </p:nvSpPr>
        <p:spPr>
          <a:xfrm>
            <a:off x="971600" y="1484784"/>
            <a:ext cx="7488832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692696"/>
            <a:ext cx="7200800" cy="0"/>
          </a:xfrm>
          <a:prstGeom prst="line">
            <a:avLst/>
          </a:prstGeom>
          <a:ln w="508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87624" y="18864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Проверка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196752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в соответствии с критериями оценивания, утвержденными </a:t>
            </a:r>
            <a:r>
              <a:rPr lang="ru-RU" sz="2000" dirty="0" err="1" smtClean="0"/>
              <a:t>Рособрнадзором</a:t>
            </a:r>
            <a:r>
              <a:rPr lang="ru-RU" sz="2000" dirty="0" smtClean="0"/>
              <a:t>, 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членами (эксперты) комиссии по проверке и оцениванию итогового сочинения (изложения) с правом привлечения независимых экспертов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42900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копии бланков участников  итогового сочинения (изложения)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4221088"/>
            <a:ext cx="770485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проверяется одним экспертом один раз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797152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рекомендуется </a:t>
            </a:r>
            <a:r>
              <a:rPr lang="ru-RU" i="1" dirty="0" smtClean="0"/>
              <a:t>возложить на технического специалиста (специалистов) обязанность по осуществлению проверки соблюдения требования № 2 «Самостоятельность написания итогового сочинения (изложения)» посредством системы автоматической проверки текстов на наличие заимствований («</a:t>
            </a:r>
            <a:r>
              <a:rPr lang="ru-RU" i="1" dirty="0" err="1" smtClean="0"/>
              <a:t>Антиплагиат</a:t>
            </a:r>
            <a:r>
              <a:rPr lang="ru-RU" i="1" dirty="0" smtClean="0"/>
              <a:t>» и др.).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074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</TotalTime>
  <Words>969</Words>
  <Application>Microsoft Office PowerPoint</Application>
  <PresentationFormat>Экран (4:3)</PresentationFormat>
  <Paragraphs>196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Дмитришина Елена Николаевна</dc:creator>
  <cp:lastModifiedBy>PC081K</cp:lastModifiedBy>
  <cp:revision>505</cp:revision>
  <dcterms:created xsi:type="dcterms:W3CDTF">2015-04-15T12:16:59Z</dcterms:created>
  <dcterms:modified xsi:type="dcterms:W3CDTF">2016-11-09T12:38:02Z</dcterms:modified>
</cp:coreProperties>
</file>